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69" r:id="rId2"/>
    <p:sldId id="328" r:id="rId3"/>
    <p:sldId id="322" r:id="rId4"/>
    <p:sldId id="324" r:id="rId5"/>
    <p:sldId id="279" r:id="rId6"/>
    <p:sldId id="355" r:id="rId7"/>
    <p:sldId id="356" r:id="rId8"/>
    <p:sldId id="353" r:id="rId9"/>
    <p:sldId id="364" r:id="rId10"/>
    <p:sldId id="278" r:id="rId11"/>
    <p:sldId id="334" r:id="rId12"/>
    <p:sldId id="335" r:id="rId13"/>
    <p:sldId id="336" r:id="rId14"/>
    <p:sldId id="361" r:id="rId15"/>
    <p:sldId id="339" r:id="rId16"/>
    <p:sldId id="337" r:id="rId17"/>
    <p:sldId id="338" r:id="rId18"/>
    <p:sldId id="360" r:id="rId19"/>
    <p:sldId id="362" r:id="rId20"/>
    <p:sldId id="363" r:id="rId21"/>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5" autoAdjust="0"/>
    <p:restoredTop sz="80657" autoAdjust="0"/>
  </p:normalViewPr>
  <p:slideViewPr>
    <p:cSldViewPr snapToGrid="0">
      <p:cViewPr varScale="1">
        <p:scale>
          <a:sx n="94" d="100"/>
          <a:sy n="94" d="100"/>
        </p:scale>
        <p:origin x="100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2020/5/14</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1031044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一番最近やった研究を紹介する？</a:t>
            </a:r>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a:t>
            </a:fld>
            <a:endParaRPr kumimoji="1" lang="ja-JP" altLang="en-US"/>
          </a:p>
        </p:txBody>
      </p:sp>
    </p:spTree>
    <p:extLst>
      <p:ext uri="{BB962C8B-B14F-4D97-AF65-F5344CB8AC3E}">
        <p14:creationId xmlns:p14="http://schemas.microsoft.com/office/powerpoint/2010/main" val="2981724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局所的にはランダムだが全体を見ると一様なテクスチャの合成を行うものが多い．</a:t>
            </a:r>
            <a:endParaRPr kumimoji="1" lang="en-US" altLang="ja-JP" dirty="0"/>
          </a:p>
          <a:p>
            <a:endParaRPr kumimoji="1" lang="en-US" altLang="ja-JP" baseline="0" dirty="0"/>
          </a:p>
          <a:p>
            <a:endParaRPr kumimoji="1" lang="en-US" altLang="ja-JP" baseline="0" dirty="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12</a:t>
            </a:fld>
            <a:endParaRPr kumimoji="1" lang="ja-JP" altLang="en-US"/>
          </a:p>
        </p:txBody>
      </p:sp>
    </p:spTree>
    <p:extLst>
      <p:ext uri="{BB962C8B-B14F-4D97-AF65-F5344CB8AC3E}">
        <p14:creationId xmlns:p14="http://schemas.microsoft.com/office/powerpoint/2010/main" val="2718751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この論文はグレースケール画像を入力とする</a:t>
            </a:r>
            <a:endParaRPr kumimoji="1" lang="en-US" altLang="ja-JP" dirty="0"/>
          </a:p>
          <a:p>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p>
          <a:p>
            <a:r>
              <a:rPr kumimoji="1" lang="en-US" altLang="ja-JP" dirty="0"/>
              <a:t>------------------------------------------------------------------------------------</a:t>
            </a:r>
          </a:p>
          <a:p>
            <a:r>
              <a:rPr kumimoji="1" lang="ja-JP" altLang="en-US" dirty="0"/>
              <a:t>〇</a:t>
            </a:r>
            <a:r>
              <a:rPr kumimoji="1" lang="en-US" altLang="ja-JP" dirty="0"/>
              <a:t>1</a:t>
            </a:r>
            <a:r>
              <a:rPr kumimoji="1" lang="ja-JP" altLang="en-US" dirty="0"/>
              <a:t>画素</a:t>
            </a:r>
            <a:r>
              <a:rPr kumimoji="1" lang="en-US" altLang="ja-JP" dirty="0"/>
              <a:t>synthesis</a:t>
            </a:r>
            <a:r>
              <a:rPr kumimoji="1" lang="ja-JP" altLang="en-US" dirty="0"/>
              <a:t>時のセオリー</a:t>
            </a:r>
            <a:endParaRPr kumimoji="1" lang="en-US" altLang="ja-JP" dirty="0"/>
          </a:p>
          <a:p>
            <a:endParaRPr kumimoji="1" lang="en-US" altLang="ja-JP" dirty="0"/>
          </a:p>
          <a:p>
            <a:r>
              <a:rPr kumimoji="1" lang="en-US" altLang="ja-JP" dirty="0"/>
              <a:t>MRF</a:t>
            </a:r>
            <a:r>
              <a:rPr kumimoji="1" lang="ja-JP" altLang="en-US" dirty="0"/>
              <a:t>を仮定．</a:t>
            </a:r>
            <a:endParaRPr kumimoji="1" lang="en-US" altLang="ja-JP" dirty="0"/>
          </a:p>
          <a:p>
            <a:r>
              <a:rPr kumimoji="1" lang="ja-JP" altLang="en-US" dirty="0"/>
              <a:t>つまり，ある画素</a:t>
            </a:r>
            <a:r>
              <a:rPr kumimoji="1" lang="en-US" altLang="ja-JP" dirty="0"/>
              <a:t>p</a:t>
            </a:r>
            <a:r>
              <a:rPr kumimoji="1" lang="ja-JP" altLang="en-US" dirty="0"/>
              <a:t>の輝度値が</a:t>
            </a:r>
            <a:r>
              <a:rPr kumimoji="1" lang="en-US" altLang="ja-JP" dirty="0"/>
              <a:t>X</a:t>
            </a:r>
            <a:r>
              <a:rPr kumimoji="1" lang="ja-JP" altLang="en-US" dirty="0"/>
              <a:t>となる確率は，その画素の近傍の状態のみから定まることとする．</a:t>
            </a:r>
            <a:endParaRPr kumimoji="1" lang="en-US" altLang="ja-JP" dirty="0"/>
          </a:p>
          <a:p>
            <a:endParaRPr kumimoji="1" lang="en-US" altLang="ja-JP" dirty="0"/>
          </a:p>
          <a:p>
            <a:r>
              <a:rPr kumimoji="1" lang="en-US" altLang="ja-JP" dirty="0"/>
              <a:t>I : </a:t>
            </a:r>
            <a:r>
              <a:rPr kumimoji="1" lang="ja-JP" altLang="en-US" dirty="0"/>
              <a:t>合成中の画像</a:t>
            </a:r>
            <a:endParaRPr kumimoji="1" lang="en-US" altLang="ja-JP" dirty="0"/>
          </a:p>
          <a:p>
            <a:r>
              <a:rPr kumimoji="1" lang="en-US" altLang="ja-JP" dirty="0" err="1"/>
              <a:t>I_samp</a:t>
            </a:r>
            <a:r>
              <a:rPr kumimoji="1" lang="ja-JP" altLang="en-US" dirty="0"/>
              <a:t>　：サンプル画像</a:t>
            </a:r>
            <a:endParaRPr kumimoji="1" lang="en-US" altLang="ja-JP" dirty="0"/>
          </a:p>
          <a:p>
            <a:r>
              <a:rPr kumimoji="1" lang="en-US" altLang="ja-JP" dirty="0" err="1"/>
              <a:t>I_real</a:t>
            </a:r>
            <a:r>
              <a:rPr kumimoji="1" lang="en-US" altLang="ja-JP" dirty="0"/>
              <a:t>     :</a:t>
            </a:r>
            <a:r>
              <a:rPr kumimoji="1" lang="en-US" altLang="ja-JP" baseline="0" dirty="0"/>
              <a:t> </a:t>
            </a:r>
            <a:r>
              <a:rPr kumimoji="1" lang="ja-JP" altLang="en-US" baseline="0" dirty="0"/>
              <a:t>現実では取得することはできないすべての分布を含む画像 </a:t>
            </a:r>
            <a:r>
              <a:rPr kumimoji="1" lang="en-US" altLang="ja-JP" baseline="0" dirty="0" err="1"/>
              <a:t>I_samp</a:t>
            </a:r>
            <a:r>
              <a:rPr kumimoji="1" lang="ja-JP" altLang="en-US" baseline="0" dirty="0"/>
              <a:t>　⊂ </a:t>
            </a:r>
            <a:r>
              <a:rPr kumimoji="1" lang="en-US" altLang="ja-JP" baseline="0" dirty="0" err="1"/>
              <a:t>I_real</a:t>
            </a:r>
            <a:endParaRPr kumimoji="1" lang="en-US" altLang="ja-JP" baseline="0" dirty="0"/>
          </a:p>
          <a:p>
            <a:endParaRPr kumimoji="1" lang="en-US" altLang="ja-JP" baseline="0" dirty="0"/>
          </a:p>
          <a:p>
            <a:r>
              <a:rPr kumimoji="1" lang="ja-JP" altLang="en-US" baseline="0" dirty="0"/>
              <a:t>画素 </a:t>
            </a:r>
            <a:r>
              <a:rPr kumimoji="1" lang="en-US" altLang="ja-JP" baseline="0" dirty="0"/>
              <a:t>p \in I </a:t>
            </a:r>
            <a:r>
              <a:rPr kumimoji="1" lang="ja-JP" altLang="en-US" baseline="0" dirty="0"/>
              <a:t>について，その近傍を </a:t>
            </a:r>
            <a:r>
              <a:rPr kumimoji="1" lang="en-US" altLang="ja-JP" baseline="0" dirty="0"/>
              <a:t>w(p) </a:t>
            </a:r>
            <a:r>
              <a:rPr kumimoji="1" lang="ja-JP" altLang="en-US" baseline="0" dirty="0"/>
              <a:t>とかく</a:t>
            </a:r>
            <a:endParaRPr kumimoji="1" lang="en-US" altLang="ja-JP" baseline="0" dirty="0"/>
          </a:p>
          <a:p>
            <a:r>
              <a:rPr kumimoji="1" lang="en-US" altLang="ja-JP" baseline="0" dirty="0"/>
              <a:t>d(w_1, w_2)</a:t>
            </a:r>
            <a:r>
              <a:rPr kumimoji="1" lang="ja-JP" altLang="en-US" baseline="0" dirty="0"/>
              <a:t>　はパッチ </a:t>
            </a:r>
            <a:r>
              <a:rPr kumimoji="1" lang="en-US" altLang="ja-JP" baseline="0" dirty="0"/>
              <a:t>w1</a:t>
            </a:r>
            <a:r>
              <a:rPr kumimoji="1" lang="ja-JP" altLang="en-US" baseline="0" dirty="0"/>
              <a:t>と</a:t>
            </a:r>
            <a:r>
              <a:rPr kumimoji="1" lang="en-US" altLang="ja-JP" baseline="0" dirty="0"/>
              <a:t>w2</a:t>
            </a:r>
            <a:r>
              <a:rPr kumimoji="1" lang="ja-JP" altLang="en-US" baseline="0" dirty="0"/>
              <a:t>の視覚的な差を計測するメトリック（定義は任意）</a:t>
            </a:r>
            <a:endParaRPr kumimoji="1" lang="en-US" altLang="ja-JP" baseline="0" dirty="0"/>
          </a:p>
          <a:p>
            <a:endParaRPr kumimoji="1" lang="en-US" altLang="ja-JP" baseline="0" dirty="0"/>
          </a:p>
          <a:p>
            <a:r>
              <a:rPr kumimoji="1" lang="ja-JP" altLang="en-US" baseline="0" dirty="0"/>
              <a:t>この下で、もし </a:t>
            </a:r>
            <a:r>
              <a:rPr kumimoji="1" lang="en-US" altLang="ja-JP" baseline="0" dirty="0"/>
              <a:t>p</a:t>
            </a:r>
            <a:r>
              <a:rPr kumimoji="1" lang="ja-JP" altLang="en-US" baseline="0" dirty="0"/>
              <a:t>以外のすべての画素がわかっていて、</a:t>
            </a:r>
            <a:r>
              <a:rPr kumimoji="1" lang="en-US" altLang="ja-JP" baseline="0" dirty="0"/>
              <a:t>p</a:t>
            </a:r>
            <a:r>
              <a:rPr kumimoji="1" lang="ja-JP" altLang="en-US" baseline="0" dirty="0"/>
              <a:t>の画素値のみがわかっていない場合，</a:t>
            </a:r>
            <a:endParaRPr kumimoji="1" lang="en-US" altLang="ja-JP" baseline="0" dirty="0"/>
          </a:p>
          <a:p>
            <a:r>
              <a:rPr kumimoji="1" lang="en-US" altLang="ja-JP" baseline="0" dirty="0"/>
              <a:t>P(</a:t>
            </a:r>
            <a:r>
              <a:rPr kumimoji="1" lang="en-US" altLang="ja-JP" baseline="0" dirty="0" err="1"/>
              <a:t>p|w</a:t>
            </a:r>
            <a:r>
              <a:rPr kumimoji="1" lang="en-US" altLang="ja-JP" baseline="0" dirty="0"/>
              <a:t>(p))</a:t>
            </a:r>
            <a:r>
              <a:rPr kumimoji="1" lang="ja-JP" altLang="en-US" baseline="0" dirty="0"/>
              <a:t>　という確率分布を考えて，条件付確率が最大となる 画素値を出力すればいい．</a:t>
            </a:r>
            <a:endParaRPr kumimoji="1" lang="en-US" altLang="ja-JP" baseline="0" dirty="0"/>
          </a:p>
          <a:p>
            <a:endParaRPr kumimoji="1" lang="en-US" altLang="ja-JP" baseline="0" dirty="0"/>
          </a:p>
          <a:p>
            <a:r>
              <a:rPr kumimoji="1" lang="ja-JP" altLang="en-US" baseline="0" dirty="0"/>
              <a:t>もし、 </a:t>
            </a:r>
            <a:r>
              <a:rPr kumimoji="1" lang="en-US" altLang="ja-JP" baseline="0" dirty="0" err="1"/>
              <a:t>I_real</a:t>
            </a:r>
            <a:r>
              <a:rPr kumimoji="1" lang="ja-JP" altLang="en-US" baseline="0" dirty="0"/>
              <a:t>が存在するならば，</a:t>
            </a:r>
            <a:r>
              <a:rPr kumimoji="1" lang="en-US" altLang="ja-JP" baseline="0" dirty="0"/>
              <a:t>w(p)</a:t>
            </a:r>
            <a:r>
              <a:rPr kumimoji="1" lang="ja-JP" altLang="en-US" baseline="0" dirty="0"/>
              <a:t>と全く同じ（</a:t>
            </a:r>
            <a:r>
              <a:rPr kumimoji="1" lang="en-US" altLang="ja-JP" baseline="0" dirty="0"/>
              <a:t>d(w(p), w’)=0</a:t>
            </a:r>
            <a:r>
              <a:rPr kumimoji="1" lang="ja-JP" altLang="en-US" baseline="0" dirty="0"/>
              <a:t>）パッチ</a:t>
            </a:r>
            <a:r>
              <a:rPr kumimoji="1" lang="en-US" altLang="ja-JP" baseline="0" dirty="0"/>
              <a:t>w</a:t>
            </a:r>
            <a:r>
              <a:rPr kumimoji="1" lang="ja-JP" altLang="en-US" baseline="0" dirty="0"/>
              <a:t>‘を</a:t>
            </a:r>
            <a:r>
              <a:rPr kumimoji="1" lang="en-US" altLang="ja-JP" baseline="0" dirty="0" err="1"/>
              <a:t>I_real</a:t>
            </a:r>
            <a:r>
              <a:rPr kumimoji="1" lang="ja-JP" altLang="en-US" baseline="0" dirty="0"/>
              <a:t>から検索して、</a:t>
            </a:r>
            <a:endParaRPr kumimoji="1" lang="en-US" altLang="ja-JP" baseline="0" dirty="0"/>
          </a:p>
          <a:p>
            <a:r>
              <a:rPr kumimoji="1" lang="ja-JP" altLang="en-US" baseline="0" dirty="0"/>
              <a:t>複数ある場合は，</a:t>
            </a:r>
            <a:r>
              <a:rPr kumimoji="1" lang="en-US" altLang="ja-JP" baseline="0" dirty="0"/>
              <a:t>w’</a:t>
            </a:r>
            <a:r>
              <a:rPr kumimoji="1" lang="ja-JP" altLang="en-US" baseline="0" dirty="0"/>
              <a:t>の中央の画素値のヒストグラムを利用して，</a:t>
            </a:r>
            <a:r>
              <a:rPr kumimoji="1" lang="en-US" altLang="ja-JP" baseline="0" dirty="0"/>
              <a:t>P(</a:t>
            </a:r>
            <a:r>
              <a:rPr kumimoji="1" lang="en-US" altLang="ja-JP" baseline="0" dirty="0" err="1"/>
              <a:t>p|w</a:t>
            </a:r>
            <a:r>
              <a:rPr kumimoji="1" lang="en-US" altLang="ja-JP" baseline="0" dirty="0"/>
              <a:t>(p))</a:t>
            </a:r>
            <a:r>
              <a:rPr kumimoji="1" lang="ja-JP" altLang="en-US" baseline="0" dirty="0"/>
              <a:t>が定義可能．</a:t>
            </a:r>
            <a:endParaRPr kumimoji="1" lang="en-US" altLang="ja-JP" baseline="0" dirty="0"/>
          </a:p>
          <a:p>
            <a:endParaRPr kumimoji="1" lang="en-US" altLang="ja-JP" baseline="0" dirty="0"/>
          </a:p>
          <a:p>
            <a:r>
              <a:rPr kumimoji="1" lang="ja-JP" altLang="en-US" baseline="0" dirty="0"/>
              <a:t>しかし，</a:t>
            </a:r>
            <a:r>
              <a:rPr kumimoji="1" lang="en-US" altLang="ja-JP" baseline="0" dirty="0" err="1"/>
              <a:t>I_real</a:t>
            </a:r>
            <a:r>
              <a:rPr kumimoji="1" lang="ja-JP" altLang="en-US" baseline="0" dirty="0"/>
              <a:t>は取得できず，知っているのは</a:t>
            </a:r>
            <a:r>
              <a:rPr kumimoji="1" lang="en-US" altLang="ja-JP" baseline="0" dirty="0" err="1"/>
              <a:t>I_smp</a:t>
            </a:r>
            <a:r>
              <a:rPr kumimoji="1" lang="ja-JP" altLang="en-US" baseline="0" dirty="0"/>
              <a:t>のみ．</a:t>
            </a:r>
            <a:endParaRPr kumimoji="1" lang="en-US" altLang="ja-JP" baseline="0" dirty="0"/>
          </a:p>
          <a:p>
            <a:r>
              <a:rPr kumimoji="1" lang="ja-JP" altLang="en-US" baseline="0" dirty="0"/>
              <a:t>そこで，</a:t>
            </a:r>
            <a:endParaRPr kumimoji="1" lang="en-US" altLang="ja-JP" baseline="0" dirty="0"/>
          </a:p>
          <a:p>
            <a:endParaRPr kumimoji="1" lang="en-US" altLang="ja-JP" baseline="0" dirty="0"/>
          </a:p>
          <a:p>
            <a:r>
              <a:rPr kumimoji="1" lang="en-US" altLang="ja-JP" baseline="0" dirty="0" err="1"/>
              <a:t>W_best</a:t>
            </a:r>
            <a:r>
              <a:rPr kumimoji="1" lang="en-US" altLang="ja-JP" baseline="0" dirty="0"/>
              <a:t>  = </a:t>
            </a:r>
            <a:r>
              <a:rPr kumimoji="1" lang="en-US" altLang="ja-JP" baseline="0" dirty="0" err="1"/>
              <a:t>argmin</a:t>
            </a:r>
            <a:r>
              <a:rPr kumimoji="1" lang="en-US" altLang="ja-JP" baseline="0" dirty="0"/>
              <a:t>_{w’ \in </a:t>
            </a:r>
            <a:r>
              <a:rPr kumimoji="1" lang="en-US" altLang="ja-JP" baseline="0" dirty="0" err="1"/>
              <a:t>I_smp</a:t>
            </a:r>
            <a:r>
              <a:rPr kumimoji="1" lang="en-US" altLang="ja-JP" baseline="0" dirty="0"/>
              <a:t>} d(w’, w(p))</a:t>
            </a:r>
            <a:r>
              <a:rPr kumimoji="1" lang="ja-JP" altLang="en-US" baseline="0" dirty="0"/>
              <a:t>　として</a:t>
            </a:r>
            <a:endParaRPr kumimoji="1" lang="en-US" altLang="ja-JP" baseline="0" dirty="0"/>
          </a:p>
          <a:p>
            <a:r>
              <a:rPr kumimoji="1" lang="en-US" altLang="ja-JP" baseline="0" dirty="0"/>
              <a:t>d(w’, w(p)) &lt;= (1.0 + 0.1) d(</a:t>
            </a:r>
            <a:r>
              <a:rPr kumimoji="1" lang="en-US" altLang="ja-JP" baseline="0" dirty="0" err="1"/>
              <a:t>w_best</a:t>
            </a:r>
            <a:r>
              <a:rPr kumimoji="1" lang="en-US" altLang="ja-JP" baseline="0" dirty="0"/>
              <a:t>, w(p)) </a:t>
            </a:r>
            <a:r>
              <a:rPr kumimoji="1" lang="ja-JP" altLang="en-US" baseline="0" dirty="0"/>
              <a:t>を満たすすべてのパッチ </a:t>
            </a:r>
            <a:r>
              <a:rPr kumimoji="1" lang="en-US" altLang="ja-JP" baseline="0" dirty="0"/>
              <a:t>w’</a:t>
            </a:r>
            <a:r>
              <a:rPr kumimoji="1" lang="ja-JP" altLang="en-US" baseline="0" dirty="0" err="1"/>
              <a:t>を抽</a:t>
            </a:r>
            <a:r>
              <a:rPr kumimoji="1" lang="ja-JP" altLang="en-US" baseline="0" dirty="0"/>
              <a:t>出</a:t>
            </a:r>
            <a:endParaRPr kumimoji="1" lang="en-US" altLang="ja-JP" baseline="0" dirty="0"/>
          </a:p>
          <a:p>
            <a:endParaRPr kumimoji="1" lang="en-US" altLang="ja-JP" baseline="0" dirty="0"/>
          </a:p>
          <a:p>
            <a:r>
              <a:rPr kumimoji="1" lang="ja-JP" altLang="en-US" baseline="0" dirty="0"/>
              <a:t>こうして求まった複数の </a:t>
            </a:r>
            <a:r>
              <a:rPr kumimoji="1" lang="en-US" altLang="ja-JP" baseline="0" dirty="0"/>
              <a:t>w’ </a:t>
            </a:r>
            <a:r>
              <a:rPr kumimoji="1" lang="ja-JP" altLang="en-US" baseline="0" dirty="0"/>
              <a:t>の中心画素値からヒストグラムを作成し，最も頻度が高かった画素値を採用する．</a:t>
            </a:r>
            <a:endParaRPr kumimoji="1" lang="en-US" altLang="ja-JP" baseline="0" dirty="0"/>
          </a:p>
          <a:p>
            <a:endParaRPr kumimoji="1" lang="en-US" altLang="ja-JP" baseline="0" dirty="0"/>
          </a:p>
          <a:p>
            <a:r>
              <a:rPr kumimoji="1" lang="en-US" altLang="ja-JP" baseline="0" dirty="0"/>
              <a:t>d</a:t>
            </a:r>
            <a:r>
              <a:rPr kumimoji="1" lang="ja-JP" altLang="en-US" baseline="0" dirty="0"/>
              <a:t>　については、</a:t>
            </a:r>
            <a:r>
              <a:rPr kumimoji="1" lang="en-US" altLang="ja-JP" baseline="0" dirty="0" err="1"/>
              <a:t>d_SSD</a:t>
            </a:r>
            <a:r>
              <a:rPr kumimoji="1" lang="ja-JP" altLang="en-US" baseline="0" dirty="0"/>
              <a:t>や　　</a:t>
            </a:r>
            <a:r>
              <a:rPr kumimoji="1" lang="en-US" altLang="ja-JP" baseline="0" dirty="0" err="1"/>
              <a:t>d_SSD</a:t>
            </a:r>
            <a:r>
              <a:rPr kumimoji="1" lang="en-US" altLang="ja-JP" baseline="0" dirty="0"/>
              <a:t> * </a:t>
            </a:r>
            <a:r>
              <a:rPr kumimoji="1" lang="en-US" altLang="ja-JP" baseline="0" dirty="0" err="1"/>
              <a:t>gaussian</a:t>
            </a:r>
            <a:endParaRPr kumimoji="1" lang="en-US" altLang="ja-JP" baseline="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p>
          <a:p>
            <a:endParaRPr kumimoji="1" lang="en-US" altLang="ja-JP" baseline="0" dirty="0"/>
          </a:p>
          <a:p>
            <a:endParaRPr kumimoji="1" lang="en-US" altLang="ja-JP" baseline="0" dirty="0"/>
          </a:p>
          <a:p>
            <a:r>
              <a:rPr kumimoji="1" lang="en-US" altLang="ja-JP" baseline="0" dirty="0"/>
              <a:t>Texture synthesis</a:t>
            </a:r>
            <a:r>
              <a:rPr kumimoji="1" lang="ja-JP" altLang="en-US" baseline="0" dirty="0"/>
              <a:t>の実装内容</a:t>
            </a:r>
            <a:endParaRPr kumimoji="1" lang="en-US" altLang="ja-JP" baseline="0" dirty="0"/>
          </a:p>
          <a:p>
            <a:endParaRPr kumimoji="1" lang="en-US" altLang="ja-JP" baseline="0" dirty="0"/>
          </a:p>
          <a:p>
            <a:r>
              <a:rPr kumimoji="1" lang="en-US" altLang="ja-JP" baseline="0" dirty="0"/>
              <a:t>0. </a:t>
            </a:r>
            <a:r>
              <a:rPr kumimoji="1" lang="ja-JP" altLang="en-US" baseline="0" dirty="0"/>
              <a:t>画像</a:t>
            </a:r>
            <a:r>
              <a:rPr kumimoji="1" lang="en-US" altLang="ja-JP" baseline="0" dirty="0"/>
              <a:t>I</a:t>
            </a:r>
            <a:r>
              <a:rPr kumimoji="1" lang="ja-JP" altLang="en-US" baseline="0" dirty="0"/>
              <a:t>の中心</a:t>
            </a:r>
            <a:r>
              <a:rPr kumimoji="1" lang="en-US" altLang="ja-JP" baseline="0" dirty="0"/>
              <a:t>3x3</a:t>
            </a:r>
            <a:r>
              <a:rPr kumimoji="1" lang="ja-JP" altLang="en-US" baseline="0" dirty="0"/>
              <a:t>画素をランダムに初期化</a:t>
            </a:r>
            <a:endParaRPr kumimoji="1" lang="en-US" altLang="ja-JP" baseline="0" dirty="0"/>
          </a:p>
          <a:p>
            <a:pPr marL="228600" indent="-228600">
              <a:buAutoNum type="arabicPeriod"/>
            </a:pPr>
            <a:r>
              <a:rPr kumimoji="1" lang="ja-JP" altLang="en-US" baseline="0" dirty="0"/>
              <a:t>以下を繰り返す</a:t>
            </a:r>
            <a:r>
              <a:rPr kumimoji="1" lang="en-US" altLang="ja-JP" baseline="0" dirty="0"/>
              <a:t>  </a:t>
            </a:r>
          </a:p>
          <a:p>
            <a:pPr marL="685800" lvl="1" indent="-228600">
              <a:buAutoNum type="arabicPeriod"/>
            </a:pPr>
            <a:r>
              <a:rPr kumimoji="1" lang="ja-JP" altLang="en-US" baseline="0" dirty="0"/>
              <a:t>既に合成された部分の隣接画素</a:t>
            </a:r>
            <a:r>
              <a:rPr kumimoji="1" lang="en-US" altLang="ja-JP" baseline="0" dirty="0"/>
              <a:t>p</a:t>
            </a:r>
            <a:r>
              <a:rPr kumimoji="1" lang="ja-JP" altLang="en-US" baseline="0" dirty="0"/>
              <a:t>を選択</a:t>
            </a:r>
            <a:endParaRPr kumimoji="1" lang="en-US" altLang="ja-JP" baseline="0" dirty="0"/>
          </a:p>
          <a:p>
            <a:pPr marL="685800" lvl="1" indent="-228600">
              <a:buAutoNum type="arabicPeriod"/>
            </a:pPr>
            <a:r>
              <a:rPr kumimoji="1" lang="en-US" altLang="ja-JP" baseline="0" dirty="0"/>
              <a:t>p</a:t>
            </a:r>
            <a:r>
              <a:rPr kumimoji="1" lang="ja-JP" altLang="en-US" baseline="0" dirty="0"/>
              <a:t>の近傍 </a:t>
            </a:r>
            <a:r>
              <a:rPr kumimoji="1" lang="en-US" altLang="ja-JP" baseline="0" dirty="0"/>
              <a:t>w(p) </a:t>
            </a:r>
            <a:r>
              <a:rPr kumimoji="1" lang="ja-JP" altLang="en-US" baseline="0" dirty="0"/>
              <a:t>と最も似た領域</a:t>
            </a:r>
            <a:r>
              <a:rPr kumimoji="1" lang="en-US" altLang="ja-JP" baseline="0" dirty="0"/>
              <a:t>w’</a:t>
            </a:r>
            <a:r>
              <a:rPr kumimoji="1" lang="ja-JP" altLang="en-US" baseline="0" dirty="0"/>
              <a:t>を </a:t>
            </a:r>
            <a:r>
              <a:rPr kumimoji="1" lang="en-US" altLang="ja-JP" baseline="0" dirty="0" err="1"/>
              <a:t>I_smp</a:t>
            </a:r>
            <a:r>
              <a:rPr kumimoji="1" lang="en-US" altLang="ja-JP" baseline="0" dirty="0"/>
              <a:t> </a:t>
            </a:r>
            <a:r>
              <a:rPr kumimoji="1" lang="ja-JP" altLang="en-US" baseline="0" dirty="0"/>
              <a:t>より検索</a:t>
            </a:r>
            <a:endParaRPr kumimoji="1" lang="en-US" altLang="ja-JP" baseline="0" dirty="0"/>
          </a:p>
          <a:p>
            <a:pPr marL="914400" lvl="2" indent="0">
              <a:buNone/>
            </a:pPr>
            <a:r>
              <a:rPr kumimoji="1" lang="en-US" altLang="ja-JP" baseline="0" dirty="0"/>
              <a:t>※</a:t>
            </a:r>
            <a:r>
              <a:rPr kumimoji="1" lang="ja-JP" altLang="en-US" baseline="0" dirty="0"/>
              <a:t>類似度は </a:t>
            </a:r>
            <a:r>
              <a:rPr kumimoji="1" lang="en-US" altLang="ja-JP" baseline="0" dirty="0"/>
              <a:t>SSD</a:t>
            </a:r>
            <a:r>
              <a:rPr kumimoji="1" lang="ja-JP" altLang="en-US" baseline="0" dirty="0"/>
              <a:t>を利用</a:t>
            </a:r>
            <a:endParaRPr kumimoji="1" lang="en-US" altLang="ja-JP" baseline="0" dirty="0"/>
          </a:p>
          <a:p>
            <a:pPr marL="914400" lvl="2" indent="0">
              <a:buNone/>
            </a:pPr>
            <a:r>
              <a:rPr kumimoji="1" lang="en-US" altLang="ja-JP" baseline="0" dirty="0"/>
              <a:t>※w(p)</a:t>
            </a:r>
            <a:r>
              <a:rPr kumimoji="1" lang="ja-JP" altLang="en-US" baseline="0" dirty="0"/>
              <a:t>は一部欠損しており，その部分は無視</a:t>
            </a:r>
            <a:endParaRPr kumimoji="1" lang="en-US" altLang="ja-JP" baseline="0" dirty="0"/>
          </a:p>
          <a:p>
            <a:pPr marL="685800" lvl="1" indent="-228600">
              <a:buAutoNum type="arabicPeriod"/>
            </a:pPr>
            <a:r>
              <a:rPr kumimoji="1" lang="en-US" altLang="ja-JP" baseline="0" dirty="0"/>
              <a:t>w‘</a:t>
            </a:r>
            <a:r>
              <a:rPr kumimoji="1" lang="ja-JP" altLang="en-US" baseline="0" dirty="0"/>
              <a:t>の中央の画素値を</a:t>
            </a:r>
            <a:r>
              <a:rPr kumimoji="1" lang="en-US" altLang="ja-JP" baseline="0" dirty="0"/>
              <a:t>p</a:t>
            </a:r>
            <a:r>
              <a:rPr kumimoji="1" lang="ja-JP" altLang="en-US" baseline="0" dirty="0"/>
              <a:t>に代入</a:t>
            </a:r>
            <a:endParaRPr kumimoji="1" lang="en-US" altLang="ja-JP" baseline="0" dirty="0"/>
          </a:p>
          <a:p>
            <a:pPr marL="685800" lvl="1" indent="-228600">
              <a:buAutoNum type="arabicPeriod"/>
            </a:pPr>
            <a:r>
              <a:rPr kumimoji="1" lang="ja-JP" altLang="en-US" baseline="0" dirty="0"/>
              <a:t>全画素の合成がなされたら終了</a:t>
            </a:r>
            <a:endParaRPr kumimoji="1" lang="en-US" altLang="ja-JP" baseline="0" dirty="0"/>
          </a:p>
          <a:p>
            <a:pPr marL="228600" indent="-228600">
              <a:buAutoNum type="arabicPeriod"/>
            </a:pPr>
            <a:endParaRPr kumimoji="1" lang="en-US" altLang="ja-JP" baseline="0" dirty="0"/>
          </a:p>
          <a:p>
            <a:pPr marL="0" indent="0">
              <a:buNone/>
            </a:pPr>
            <a:endParaRPr kumimoji="1" lang="en-US" altLang="ja-JP" baseline="0" dirty="0"/>
          </a:p>
          <a:p>
            <a:pPr marL="0" indent="0">
              <a:buNone/>
            </a:pPr>
            <a:r>
              <a:rPr kumimoji="1" lang="ja-JP" altLang="en-US" baseline="0" dirty="0"/>
              <a:t>論文の内容を真面目に実装する</a:t>
            </a:r>
            <a:endParaRPr kumimoji="1" lang="en-US" altLang="ja-JP" baseline="0" dirty="0"/>
          </a:p>
          <a:p>
            <a:pPr marL="0" indent="0">
              <a:buNone/>
            </a:pPr>
            <a:endParaRPr kumimoji="1" lang="en-US" altLang="ja-JP" baseline="0" dirty="0"/>
          </a:p>
          <a:p>
            <a:r>
              <a:rPr kumimoji="1" lang="en-US" altLang="ja-JP" baseline="0" dirty="0"/>
              <a:t>0. </a:t>
            </a:r>
            <a:r>
              <a:rPr kumimoji="1" lang="ja-JP" altLang="en-US" baseline="0" dirty="0"/>
              <a:t>画像</a:t>
            </a:r>
            <a:r>
              <a:rPr kumimoji="1" lang="en-US" altLang="ja-JP" baseline="0" dirty="0"/>
              <a:t>I</a:t>
            </a:r>
            <a:r>
              <a:rPr kumimoji="1" lang="ja-JP" altLang="en-US" baseline="0" dirty="0"/>
              <a:t>の中心</a:t>
            </a:r>
            <a:r>
              <a:rPr kumimoji="1" lang="en-US" altLang="ja-JP" baseline="0" dirty="0"/>
              <a:t>3x3</a:t>
            </a:r>
            <a:r>
              <a:rPr kumimoji="1" lang="ja-JP" altLang="en-US" baseline="0" dirty="0"/>
              <a:t>画素をランダムに初期化</a:t>
            </a:r>
            <a:endParaRPr kumimoji="1" lang="en-US" altLang="ja-JP" baseline="0" dirty="0"/>
          </a:p>
          <a:p>
            <a:pPr marL="228600" indent="-228600">
              <a:buAutoNum type="arabicPeriod"/>
            </a:pPr>
            <a:r>
              <a:rPr kumimoji="1" lang="ja-JP" altLang="en-US" baseline="0" dirty="0"/>
              <a:t>以下を繰り返す</a:t>
            </a:r>
            <a:r>
              <a:rPr kumimoji="1" lang="en-US" altLang="ja-JP" baseline="0" dirty="0"/>
              <a:t>  </a:t>
            </a:r>
          </a:p>
          <a:p>
            <a:pPr marL="685800" lvl="1" indent="-228600">
              <a:buAutoNum type="arabicPeriod"/>
            </a:pPr>
            <a:r>
              <a:rPr kumimoji="1" lang="ja-JP" altLang="en-US" baseline="0" dirty="0"/>
              <a:t>既に合成された部分の隣接画素</a:t>
            </a:r>
            <a:r>
              <a:rPr kumimoji="1" lang="en-US" altLang="ja-JP" baseline="0" dirty="0"/>
              <a:t>p</a:t>
            </a:r>
            <a:r>
              <a:rPr kumimoji="1" lang="ja-JP" altLang="en-US" baseline="0" dirty="0"/>
              <a:t>を選択</a:t>
            </a:r>
            <a:endParaRPr kumimoji="1" lang="en-US" altLang="ja-JP" baseline="0" dirty="0"/>
          </a:p>
          <a:p>
            <a:pPr marL="685800" lvl="1" indent="-228600">
              <a:buAutoNum type="arabicPeriod"/>
            </a:pPr>
            <a:r>
              <a:rPr kumimoji="1" lang="en-US" altLang="ja-JP" baseline="0" dirty="0"/>
              <a:t>p</a:t>
            </a:r>
            <a:r>
              <a:rPr kumimoji="1" lang="ja-JP" altLang="en-US" baseline="0" dirty="0"/>
              <a:t>の近傍 </a:t>
            </a:r>
            <a:r>
              <a:rPr kumimoji="1" lang="en-US" altLang="ja-JP" baseline="0" dirty="0"/>
              <a:t>w(p) </a:t>
            </a:r>
            <a:r>
              <a:rPr kumimoji="1" lang="ja-JP" altLang="en-US" baseline="0" dirty="0"/>
              <a:t>と最も似た領域</a:t>
            </a:r>
            <a:r>
              <a:rPr kumimoji="1" lang="en-US" altLang="ja-JP" baseline="0" dirty="0" err="1"/>
              <a:t>w_best</a:t>
            </a:r>
            <a:r>
              <a:rPr kumimoji="1" lang="ja-JP" altLang="en-US" baseline="0" dirty="0"/>
              <a:t>を </a:t>
            </a:r>
            <a:r>
              <a:rPr kumimoji="1" lang="en-US" altLang="ja-JP" baseline="0" dirty="0" err="1"/>
              <a:t>I_smp</a:t>
            </a:r>
            <a:r>
              <a:rPr kumimoji="1" lang="en-US" altLang="ja-JP" baseline="0" dirty="0"/>
              <a:t> </a:t>
            </a:r>
            <a:r>
              <a:rPr kumimoji="1" lang="ja-JP" altLang="en-US" baseline="0" dirty="0"/>
              <a:t>より検索</a:t>
            </a:r>
            <a:endParaRPr kumimoji="1" lang="en-US" altLang="ja-JP" baseline="0" dirty="0"/>
          </a:p>
          <a:p>
            <a:pPr marL="914400" lvl="2" indent="0">
              <a:buNone/>
            </a:pPr>
            <a:r>
              <a:rPr kumimoji="1" lang="en-US" altLang="ja-JP" baseline="0" dirty="0"/>
              <a:t>※</a:t>
            </a:r>
            <a:r>
              <a:rPr kumimoji="1" lang="ja-JP" altLang="en-US" baseline="0" dirty="0"/>
              <a:t>類似度は </a:t>
            </a:r>
            <a:r>
              <a:rPr kumimoji="1" lang="en-US" altLang="ja-JP" baseline="0" dirty="0"/>
              <a:t>SSD</a:t>
            </a:r>
            <a:r>
              <a:rPr kumimoji="1" lang="ja-JP" altLang="en-US" baseline="0" dirty="0"/>
              <a:t>を利用</a:t>
            </a:r>
            <a:endParaRPr kumimoji="1" lang="en-US" altLang="ja-JP" baseline="0" dirty="0"/>
          </a:p>
          <a:p>
            <a:pPr marL="914400" lvl="2" indent="0">
              <a:buNone/>
            </a:pPr>
            <a:r>
              <a:rPr kumimoji="1" lang="en-US" altLang="ja-JP" baseline="0" dirty="0"/>
              <a:t>※w(p)</a:t>
            </a:r>
            <a:r>
              <a:rPr kumimoji="1" lang="ja-JP" altLang="en-US" baseline="0" dirty="0"/>
              <a:t>は一部欠損しており，その部分は無視</a:t>
            </a:r>
            <a:endParaRPr kumimoji="1" lang="en-US" altLang="ja-JP" baseline="0" dirty="0"/>
          </a:p>
          <a:p>
            <a:pPr marL="685800" lvl="1" indent="-228600">
              <a:buAutoNum type="arabicPeriod"/>
            </a:pPr>
            <a:r>
              <a:rPr kumimoji="1" lang="en-US" altLang="ja-JP" baseline="0" dirty="0"/>
              <a:t>d(w(p), w’) &lt;= 1.1 * d(w(p), </a:t>
            </a:r>
            <a:r>
              <a:rPr kumimoji="1" lang="en-US" altLang="ja-JP" baseline="0" dirty="0" err="1"/>
              <a:t>w_best</a:t>
            </a:r>
            <a:r>
              <a:rPr kumimoji="1" lang="en-US" altLang="ja-JP" baseline="0" dirty="0"/>
              <a:t>)</a:t>
            </a:r>
            <a:r>
              <a:rPr kumimoji="1" lang="ja-JP" altLang="en-US" baseline="0" dirty="0"/>
              <a:t>を満たすすべての領域</a:t>
            </a:r>
            <a:r>
              <a:rPr kumimoji="1" lang="en-US" altLang="ja-JP" baseline="0" dirty="0"/>
              <a:t>w’</a:t>
            </a:r>
            <a:r>
              <a:rPr kumimoji="1" lang="ja-JP" altLang="en-US" baseline="0" dirty="0"/>
              <a:t>を</a:t>
            </a:r>
            <a:r>
              <a:rPr kumimoji="1" lang="en-US" altLang="ja-JP" baseline="0" dirty="0" err="1"/>
              <a:t>I_smp</a:t>
            </a:r>
            <a:r>
              <a:rPr kumimoji="1" lang="ja-JP" altLang="en-US" baseline="0" dirty="0"/>
              <a:t>より検索</a:t>
            </a:r>
            <a:endParaRPr kumimoji="1" lang="en-US" altLang="ja-JP" baseline="0" dirty="0"/>
          </a:p>
          <a:p>
            <a:pPr marL="685800" lvl="1" indent="-228600">
              <a:buAutoNum type="arabicPeriod"/>
            </a:pPr>
            <a:r>
              <a:rPr kumimoji="1" lang="ja-JP" altLang="en-US" baseline="0" dirty="0"/>
              <a:t>発見した複数の</a:t>
            </a:r>
            <a:r>
              <a:rPr kumimoji="1" lang="en-US" altLang="ja-JP" baseline="0" dirty="0"/>
              <a:t>w‘</a:t>
            </a:r>
            <a:r>
              <a:rPr kumimoji="1" lang="ja-JP" altLang="en-US" baseline="0" dirty="0"/>
              <a:t>の中央の画素値のヒストグラムを作成し，最も頻度の大きいものを</a:t>
            </a:r>
            <a:r>
              <a:rPr kumimoji="1" lang="en-US" altLang="ja-JP" baseline="0" dirty="0"/>
              <a:t>p</a:t>
            </a:r>
            <a:r>
              <a:rPr kumimoji="1" lang="ja-JP" altLang="en-US" baseline="0" dirty="0"/>
              <a:t>へ代入</a:t>
            </a:r>
            <a:endParaRPr kumimoji="1" lang="en-US" altLang="ja-JP" baseline="0" dirty="0"/>
          </a:p>
          <a:p>
            <a:pPr marL="685800" lvl="1" indent="-228600">
              <a:buAutoNum type="arabicPeriod"/>
            </a:pPr>
            <a:r>
              <a:rPr kumimoji="1" lang="ja-JP" altLang="en-US" baseline="0" dirty="0"/>
              <a:t>全画素の合成がなされたら終了</a:t>
            </a:r>
            <a:endParaRPr kumimoji="1" lang="en-US" altLang="ja-JP" baseline="0" dirty="0"/>
          </a:p>
          <a:p>
            <a:pPr marL="228600" indent="-228600">
              <a:buAutoNum type="arabicPeriod"/>
            </a:pPr>
            <a:endParaRPr kumimoji="1" lang="en-US" altLang="ja-JP" baseline="0" dirty="0"/>
          </a:p>
          <a:p>
            <a:pPr marL="228600" indent="-228600">
              <a:buAutoNum type="arabicPeriod"/>
            </a:pPr>
            <a:endParaRPr kumimoji="1" lang="en-US" altLang="ja-JP" baseline="0" dirty="0"/>
          </a:p>
          <a:p>
            <a:pPr marL="228600" indent="-228600">
              <a:buAutoNum type="arabicPeriod"/>
            </a:pPr>
            <a:endParaRPr kumimoji="1" lang="en-US" altLang="ja-JP" baseline="0" dirty="0"/>
          </a:p>
          <a:p>
            <a:pPr marL="228600" indent="-228600">
              <a:buAutoNum type="arabicPeriod"/>
            </a:pPr>
            <a:endParaRPr kumimoji="1" lang="en-US" altLang="ja-JP" baseline="0" dirty="0"/>
          </a:p>
          <a:p>
            <a:endParaRPr kumimoji="1" lang="en-US" altLang="ja-JP" baseline="0" dirty="0"/>
          </a:p>
          <a:p>
            <a:endParaRPr kumimoji="1" lang="en-US" altLang="ja-JP" baseline="0" dirty="0"/>
          </a:p>
          <a:p>
            <a:endParaRPr kumimoji="1" lang="en-US" altLang="ja-JP" baseline="0" dirty="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16</a:t>
            </a:fld>
            <a:endParaRPr kumimoji="1" lang="ja-JP" altLang="en-US"/>
          </a:p>
        </p:txBody>
      </p:sp>
    </p:spTree>
    <p:extLst>
      <p:ext uri="{BB962C8B-B14F-4D97-AF65-F5344CB8AC3E}">
        <p14:creationId xmlns:p14="http://schemas.microsoft.com/office/powerpoint/2010/main" val="1184692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この論文はグレースケール画像を入力とする</a:t>
            </a:r>
            <a:endParaRPr kumimoji="1" lang="en-US" altLang="ja-JP" dirty="0"/>
          </a:p>
          <a:p>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p>
          <a:p>
            <a:r>
              <a:rPr kumimoji="1" lang="en-US" altLang="ja-JP" dirty="0"/>
              <a:t>------------------------------------------------------------------------------------</a:t>
            </a:r>
          </a:p>
          <a:p>
            <a:r>
              <a:rPr kumimoji="1" lang="ja-JP" altLang="en-US" dirty="0"/>
              <a:t>〇</a:t>
            </a:r>
            <a:r>
              <a:rPr kumimoji="1" lang="en-US" altLang="ja-JP" dirty="0"/>
              <a:t>1</a:t>
            </a:r>
            <a:r>
              <a:rPr kumimoji="1" lang="ja-JP" altLang="en-US" dirty="0"/>
              <a:t>画素</a:t>
            </a:r>
            <a:r>
              <a:rPr kumimoji="1" lang="en-US" altLang="ja-JP" dirty="0"/>
              <a:t>synthesis</a:t>
            </a:r>
            <a:r>
              <a:rPr kumimoji="1" lang="ja-JP" altLang="en-US" dirty="0"/>
              <a:t>時のセオリー</a:t>
            </a:r>
            <a:endParaRPr kumimoji="1" lang="en-US" altLang="ja-JP" dirty="0"/>
          </a:p>
          <a:p>
            <a:endParaRPr kumimoji="1" lang="en-US" altLang="ja-JP" dirty="0"/>
          </a:p>
          <a:p>
            <a:r>
              <a:rPr kumimoji="1" lang="en-US" altLang="ja-JP" dirty="0"/>
              <a:t>MRF</a:t>
            </a:r>
            <a:r>
              <a:rPr kumimoji="1" lang="ja-JP" altLang="en-US" dirty="0"/>
              <a:t>を仮定．</a:t>
            </a:r>
            <a:endParaRPr kumimoji="1" lang="en-US" altLang="ja-JP" dirty="0"/>
          </a:p>
          <a:p>
            <a:r>
              <a:rPr kumimoji="1" lang="ja-JP" altLang="en-US" dirty="0"/>
              <a:t>つまり，ある画素</a:t>
            </a:r>
            <a:r>
              <a:rPr kumimoji="1" lang="en-US" altLang="ja-JP" dirty="0"/>
              <a:t>p</a:t>
            </a:r>
            <a:r>
              <a:rPr kumimoji="1" lang="ja-JP" altLang="en-US" dirty="0"/>
              <a:t>の輝度値が</a:t>
            </a:r>
            <a:r>
              <a:rPr kumimoji="1" lang="en-US" altLang="ja-JP" dirty="0"/>
              <a:t>X</a:t>
            </a:r>
            <a:r>
              <a:rPr kumimoji="1" lang="ja-JP" altLang="en-US" dirty="0"/>
              <a:t>となる確率は，その画素の近傍の状態のみから定まることとする．</a:t>
            </a:r>
            <a:endParaRPr kumimoji="1" lang="en-US" altLang="ja-JP" dirty="0"/>
          </a:p>
          <a:p>
            <a:endParaRPr kumimoji="1" lang="en-US" altLang="ja-JP" dirty="0"/>
          </a:p>
          <a:p>
            <a:r>
              <a:rPr kumimoji="1" lang="en-US" altLang="ja-JP" dirty="0"/>
              <a:t>I : </a:t>
            </a:r>
            <a:r>
              <a:rPr kumimoji="1" lang="ja-JP" altLang="en-US" dirty="0"/>
              <a:t>合成中の画像</a:t>
            </a:r>
            <a:endParaRPr kumimoji="1" lang="en-US" altLang="ja-JP" dirty="0"/>
          </a:p>
          <a:p>
            <a:r>
              <a:rPr kumimoji="1" lang="en-US" altLang="ja-JP" dirty="0" err="1"/>
              <a:t>I_samp</a:t>
            </a:r>
            <a:r>
              <a:rPr kumimoji="1" lang="ja-JP" altLang="en-US" dirty="0"/>
              <a:t>　：サンプル画像</a:t>
            </a:r>
            <a:endParaRPr kumimoji="1" lang="en-US" altLang="ja-JP" dirty="0"/>
          </a:p>
          <a:p>
            <a:r>
              <a:rPr kumimoji="1" lang="en-US" altLang="ja-JP" dirty="0" err="1"/>
              <a:t>I_real</a:t>
            </a:r>
            <a:r>
              <a:rPr kumimoji="1" lang="en-US" altLang="ja-JP" dirty="0"/>
              <a:t>     :</a:t>
            </a:r>
            <a:r>
              <a:rPr kumimoji="1" lang="en-US" altLang="ja-JP" baseline="0" dirty="0"/>
              <a:t> </a:t>
            </a:r>
            <a:r>
              <a:rPr kumimoji="1" lang="ja-JP" altLang="en-US" baseline="0" dirty="0"/>
              <a:t>現実では取得することはできないすべての分布を含む画像 </a:t>
            </a:r>
            <a:r>
              <a:rPr kumimoji="1" lang="en-US" altLang="ja-JP" baseline="0" dirty="0" err="1"/>
              <a:t>I_samp</a:t>
            </a:r>
            <a:r>
              <a:rPr kumimoji="1" lang="ja-JP" altLang="en-US" baseline="0" dirty="0"/>
              <a:t>　⊂ </a:t>
            </a:r>
            <a:r>
              <a:rPr kumimoji="1" lang="en-US" altLang="ja-JP" baseline="0" dirty="0" err="1"/>
              <a:t>I_real</a:t>
            </a:r>
            <a:endParaRPr kumimoji="1" lang="en-US" altLang="ja-JP" baseline="0" dirty="0"/>
          </a:p>
          <a:p>
            <a:endParaRPr kumimoji="1" lang="en-US" altLang="ja-JP" baseline="0" dirty="0"/>
          </a:p>
          <a:p>
            <a:r>
              <a:rPr kumimoji="1" lang="ja-JP" altLang="en-US" baseline="0" dirty="0"/>
              <a:t>画素 </a:t>
            </a:r>
            <a:r>
              <a:rPr kumimoji="1" lang="en-US" altLang="ja-JP" baseline="0" dirty="0"/>
              <a:t>p \in I </a:t>
            </a:r>
            <a:r>
              <a:rPr kumimoji="1" lang="ja-JP" altLang="en-US" baseline="0" dirty="0"/>
              <a:t>について，その近傍を </a:t>
            </a:r>
            <a:r>
              <a:rPr kumimoji="1" lang="en-US" altLang="ja-JP" baseline="0" dirty="0"/>
              <a:t>w(p) </a:t>
            </a:r>
            <a:r>
              <a:rPr kumimoji="1" lang="ja-JP" altLang="en-US" baseline="0" dirty="0"/>
              <a:t>とかく</a:t>
            </a:r>
            <a:endParaRPr kumimoji="1" lang="en-US" altLang="ja-JP" baseline="0" dirty="0"/>
          </a:p>
          <a:p>
            <a:r>
              <a:rPr kumimoji="1" lang="en-US" altLang="ja-JP" baseline="0" dirty="0"/>
              <a:t>d(w_1, w_2)</a:t>
            </a:r>
            <a:r>
              <a:rPr kumimoji="1" lang="ja-JP" altLang="en-US" baseline="0" dirty="0"/>
              <a:t>　はパッチ </a:t>
            </a:r>
            <a:r>
              <a:rPr kumimoji="1" lang="en-US" altLang="ja-JP" baseline="0" dirty="0"/>
              <a:t>w1</a:t>
            </a:r>
            <a:r>
              <a:rPr kumimoji="1" lang="ja-JP" altLang="en-US" baseline="0" dirty="0"/>
              <a:t>と</a:t>
            </a:r>
            <a:r>
              <a:rPr kumimoji="1" lang="en-US" altLang="ja-JP" baseline="0" dirty="0"/>
              <a:t>w2</a:t>
            </a:r>
            <a:r>
              <a:rPr kumimoji="1" lang="ja-JP" altLang="en-US" baseline="0" dirty="0"/>
              <a:t>の視覚的な差を計測するメトリック（定義は任意）</a:t>
            </a:r>
            <a:endParaRPr kumimoji="1" lang="en-US" altLang="ja-JP" baseline="0" dirty="0"/>
          </a:p>
          <a:p>
            <a:endParaRPr kumimoji="1" lang="en-US" altLang="ja-JP" baseline="0" dirty="0"/>
          </a:p>
          <a:p>
            <a:r>
              <a:rPr kumimoji="1" lang="ja-JP" altLang="en-US" baseline="0" dirty="0"/>
              <a:t>この下で、もし </a:t>
            </a:r>
            <a:r>
              <a:rPr kumimoji="1" lang="en-US" altLang="ja-JP" baseline="0" dirty="0"/>
              <a:t>p</a:t>
            </a:r>
            <a:r>
              <a:rPr kumimoji="1" lang="ja-JP" altLang="en-US" baseline="0" dirty="0"/>
              <a:t>以外のすべての画素がわかっていて、</a:t>
            </a:r>
            <a:r>
              <a:rPr kumimoji="1" lang="en-US" altLang="ja-JP" baseline="0" dirty="0"/>
              <a:t>p</a:t>
            </a:r>
            <a:r>
              <a:rPr kumimoji="1" lang="ja-JP" altLang="en-US" baseline="0" dirty="0"/>
              <a:t>の画素値のみがわかっていない場合，</a:t>
            </a:r>
            <a:endParaRPr kumimoji="1" lang="en-US" altLang="ja-JP" baseline="0" dirty="0"/>
          </a:p>
          <a:p>
            <a:r>
              <a:rPr kumimoji="1" lang="en-US" altLang="ja-JP" baseline="0" dirty="0"/>
              <a:t>P(</a:t>
            </a:r>
            <a:r>
              <a:rPr kumimoji="1" lang="en-US" altLang="ja-JP" baseline="0" dirty="0" err="1"/>
              <a:t>p|w</a:t>
            </a:r>
            <a:r>
              <a:rPr kumimoji="1" lang="en-US" altLang="ja-JP" baseline="0" dirty="0"/>
              <a:t>(p))</a:t>
            </a:r>
            <a:r>
              <a:rPr kumimoji="1" lang="ja-JP" altLang="en-US" baseline="0" dirty="0"/>
              <a:t>　という確率分布を考えて，条件付確率が最大となる 画素値を出力すればいい．</a:t>
            </a:r>
            <a:endParaRPr kumimoji="1" lang="en-US" altLang="ja-JP" baseline="0" dirty="0"/>
          </a:p>
          <a:p>
            <a:endParaRPr kumimoji="1" lang="en-US" altLang="ja-JP" baseline="0" dirty="0"/>
          </a:p>
          <a:p>
            <a:r>
              <a:rPr kumimoji="1" lang="ja-JP" altLang="en-US" baseline="0" dirty="0"/>
              <a:t>もし、 </a:t>
            </a:r>
            <a:r>
              <a:rPr kumimoji="1" lang="en-US" altLang="ja-JP" baseline="0" dirty="0" err="1"/>
              <a:t>I_real</a:t>
            </a:r>
            <a:r>
              <a:rPr kumimoji="1" lang="ja-JP" altLang="en-US" baseline="0" dirty="0"/>
              <a:t>が存在するならば，</a:t>
            </a:r>
            <a:r>
              <a:rPr kumimoji="1" lang="en-US" altLang="ja-JP" baseline="0" dirty="0"/>
              <a:t>w(p)</a:t>
            </a:r>
            <a:r>
              <a:rPr kumimoji="1" lang="ja-JP" altLang="en-US" baseline="0" dirty="0"/>
              <a:t>と全く同じ（</a:t>
            </a:r>
            <a:r>
              <a:rPr kumimoji="1" lang="en-US" altLang="ja-JP" baseline="0" dirty="0"/>
              <a:t>d(w(p), w’)=0</a:t>
            </a:r>
            <a:r>
              <a:rPr kumimoji="1" lang="ja-JP" altLang="en-US" baseline="0" dirty="0"/>
              <a:t>）パッチ</a:t>
            </a:r>
            <a:r>
              <a:rPr kumimoji="1" lang="en-US" altLang="ja-JP" baseline="0" dirty="0"/>
              <a:t>w</a:t>
            </a:r>
            <a:r>
              <a:rPr kumimoji="1" lang="ja-JP" altLang="en-US" baseline="0" dirty="0"/>
              <a:t>‘を</a:t>
            </a:r>
            <a:r>
              <a:rPr kumimoji="1" lang="en-US" altLang="ja-JP" baseline="0" dirty="0" err="1"/>
              <a:t>I_real</a:t>
            </a:r>
            <a:r>
              <a:rPr kumimoji="1" lang="ja-JP" altLang="en-US" baseline="0" dirty="0"/>
              <a:t>から検索して、</a:t>
            </a:r>
            <a:endParaRPr kumimoji="1" lang="en-US" altLang="ja-JP" baseline="0" dirty="0"/>
          </a:p>
          <a:p>
            <a:r>
              <a:rPr kumimoji="1" lang="ja-JP" altLang="en-US" baseline="0" dirty="0"/>
              <a:t>複数ある場合は，</a:t>
            </a:r>
            <a:r>
              <a:rPr kumimoji="1" lang="en-US" altLang="ja-JP" baseline="0" dirty="0"/>
              <a:t>w’</a:t>
            </a:r>
            <a:r>
              <a:rPr kumimoji="1" lang="ja-JP" altLang="en-US" baseline="0" dirty="0"/>
              <a:t>の中央の画素値のヒストグラムを利用して，</a:t>
            </a:r>
            <a:r>
              <a:rPr kumimoji="1" lang="en-US" altLang="ja-JP" baseline="0" dirty="0"/>
              <a:t>P(</a:t>
            </a:r>
            <a:r>
              <a:rPr kumimoji="1" lang="en-US" altLang="ja-JP" baseline="0" dirty="0" err="1"/>
              <a:t>p|w</a:t>
            </a:r>
            <a:r>
              <a:rPr kumimoji="1" lang="en-US" altLang="ja-JP" baseline="0" dirty="0"/>
              <a:t>(p))</a:t>
            </a:r>
            <a:r>
              <a:rPr kumimoji="1" lang="ja-JP" altLang="en-US" baseline="0" dirty="0"/>
              <a:t>が定義可能．</a:t>
            </a:r>
            <a:endParaRPr kumimoji="1" lang="en-US" altLang="ja-JP" baseline="0" dirty="0"/>
          </a:p>
          <a:p>
            <a:endParaRPr kumimoji="1" lang="en-US" altLang="ja-JP" baseline="0" dirty="0"/>
          </a:p>
          <a:p>
            <a:r>
              <a:rPr kumimoji="1" lang="ja-JP" altLang="en-US" baseline="0" dirty="0"/>
              <a:t>しかし，</a:t>
            </a:r>
            <a:r>
              <a:rPr kumimoji="1" lang="en-US" altLang="ja-JP" baseline="0" dirty="0" err="1"/>
              <a:t>I_real</a:t>
            </a:r>
            <a:r>
              <a:rPr kumimoji="1" lang="ja-JP" altLang="en-US" baseline="0" dirty="0"/>
              <a:t>は取得できず，知っているのは</a:t>
            </a:r>
            <a:r>
              <a:rPr kumimoji="1" lang="en-US" altLang="ja-JP" baseline="0" dirty="0" err="1"/>
              <a:t>I_smp</a:t>
            </a:r>
            <a:r>
              <a:rPr kumimoji="1" lang="ja-JP" altLang="en-US" baseline="0" dirty="0"/>
              <a:t>のみ．</a:t>
            </a:r>
            <a:endParaRPr kumimoji="1" lang="en-US" altLang="ja-JP" baseline="0" dirty="0"/>
          </a:p>
          <a:p>
            <a:r>
              <a:rPr kumimoji="1" lang="ja-JP" altLang="en-US" baseline="0" dirty="0"/>
              <a:t>そこで，</a:t>
            </a:r>
            <a:endParaRPr kumimoji="1" lang="en-US" altLang="ja-JP" baseline="0" dirty="0"/>
          </a:p>
          <a:p>
            <a:endParaRPr kumimoji="1" lang="en-US" altLang="ja-JP" baseline="0" dirty="0"/>
          </a:p>
          <a:p>
            <a:r>
              <a:rPr kumimoji="1" lang="en-US" altLang="ja-JP" baseline="0" dirty="0" err="1"/>
              <a:t>W_best</a:t>
            </a:r>
            <a:r>
              <a:rPr kumimoji="1" lang="en-US" altLang="ja-JP" baseline="0" dirty="0"/>
              <a:t>  = </a:t>
            </a:r>
            <a:r>
              <a:rPr kumimoji="1" lang="en-US" altLang="ja-JP" baseline="0" dirty="0" err="1"/>
              <a:t>argmin</a:t>
            </a:r>
            <a:r>
              <a:rPr kumimoji="1" lang="en-US" altLang="ja-JP" baseline="0" dirty="0"/>
              <a:t>_{w’ \in </a:t>
            </a:r>
            <a:r>
              <a:rPr kumimoji="1" lang="en-US" altLang="ja-JP" baseline="0" dirty="0" err="1"/>
              <a:t>I_smp</a:t>
            </a:r>
            <a:r>
              <a:rPr kumimoji="1" lang="en-US" altLang="ja-JP" baseline="0" dirty="0"/>
              <a:t>} d(w’, w(p))</a:t>
            </a:r>
            <a:r>
              <a:rPr kumimoji="1" lang="ja-JP" altLang="en-US" baseline="0" dirty="0"/>
              <a:t>　として</a:t>
            </a:r>
            <a:endParaRPr kumimoji="1" lang="en-US" altLang="ja-JP" baseline="0" dirty="0"/>
          </a:p>
          <a:p>
            <a:r>
              <a:rPr kumimoji="1" lang="en-US" altLang="ja-JP" baseline="0" dirty="0"/>
              <a:t>d(w’, w(p)) &lt;= (1.0 + 0.1) d(</a:t>
            </a:r>
            <a:r>
              <a:rPr kumimoji="1" lang="en-US" altLang="ja-JP" baseline="0" dirty="0" err="1"/>
              <a:t>w_best</a:t>
            </a:r>
            <a:r>
              <a:rPr kumimoji="1" lang="en-US" altLang="ja-JP" baseline="0" dirty="0"/>
              <a:t>, w(p)) </a:t>
            </a:r>
            <a:r>
              <a:rPr kumimoji="1" lang="ja-JP" altLang="en-US" baseline="0" dirty="0"/>
              <a:t>を満たすすべてのパッチ </a:t>
            </a:r>
            <a:r>
              <a:rPr kumimoji="1" lang="en-US" altLang="ja-JP" baseline="0" dirty="0"/>
              <a:t>w’</a:t>
            </a:r>
            <a:r>
              <a:rPr kumimoji="1" lang="ja-JP" altLang="en-US" baseline="0" dirty="0" err="1"/>
              <a:t>を抽</a:t>
            </a:r>
            <a:r>
              <a:rPr kumimoji="1" lang="ja-JP" altLang="en-US" baseline="0" dirty="0"/>
              <a:t>出</a:t>
            </a:r>
            <a:endParaRPr kumimoji="1" lang="en-US" altLang="ja-JP" baseline="0" dirty="0"/>
          </a:p>
          <a:p>
            <a:endParaRPr kumimoji="1" lang="en-US" altLang="ja-JP" baseline="0" dirty="0"/>
          </a:p>
          <a:p>
            <a:r>
              <a:rPr kumimoji="1" lang="ja-JP" altLang="en-US" baseline="0" dirty="0"/>
              <a:t>こうして求まった複数の </a:t>
            </a:r>
            <a:r>
              <a:rPr kumimoji="1" lang="en-US" altLang="ja-JP" baseline="0" dirty="0"/>
              <a:t>w’ </a:t>
            </a:r>
            <a:r>
              <a:rPr kumimoji="1" lang="ja-JP" altLang="en-US" baseline="0" dirty="0"/>
              <a:t>の中心画素値からヒストグラムを作成し，最も頻度が高かった画素値を採用する．</a:t>
            </a:r>
            <a:endParaRPr kumimoji="1" lang="en-US" altLang="ja-JP" baseline="0" dirty="0"/>
          </a:p>
          <a:p>
            <a:endParaRPr kumimoji="1" lang="en-US" altLang="ja-JP" baseline="0" dirty="0"/>
          </a:p>
          <a:p>
            <a:r>
              <a:rPr kumimoji="1" lang="en-US" altLang="ja-JP" baseline="0" dirty="0"/>
              <a:t>d</a:t>
            </a:r>
            <a:r>
              <a:rPr kumimoji="1" lang="ja-JP" altLang="en-US" baseline="0" dirty="0"/>
              <a:t>　については、</a:t>
            </a:r>
            <a:r>
              <a:rPr kumimoji="1" lang="en-US" altLang="ja-JP" baseline="0" dirty="0" err="1"/>
              <a:t>d_SSD</a:t>
            </a:r>
            <a:r>
              <a:rPr kumimoji="1" lang="ja-JP" altLang="en-US" baseline="0" dirty="0"/>
              <a:t>や　　</a:t>
            </a:r>
            <a:r>
              <a:rPr kumimoji="1" lang="en-US" altLang="ja-JP" baseline="0" dirty="0" err="1"/>
              <a:t>d_SSD</a:t>
            </a:r>
            <a:r>
              <a:rPr kumimoji="1" lang="en-US" altLang="ja-JP" baseline="0" dirty="0"/>
              <a:t> * </a:t>
            </a:r>
            <a:r>
              <a:rPr kumimoji="1" lang="en-US" altLang="ja-JP" baseline="0" dirty="0" err="1"/>
              <a:t>gaussian</a:t>
            </a:r>
            <a:endParaRPr kumimoji="1" lang="en-US" altLang="ja-JP" baseline="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p>
          <a:p>
            <a:endParaRPr kumimoji="1" lang="en-US" altLang="ja-JP" baseline="0" dirty="0"/>
          </a:p>
          <a:p>
            <a:endParaRPr kumimoji="1" lang="en-US" altLang="ja-JP" baseline="0" dirty="0"/>
          </a:p>
          <a:p>
            <a:r>
              <a:rPr kumimoji="1" lang="en-US" altLang="ja-JP" baseline="0" dirty="0"/>
              <a:t>Texture synthesis</a:t>
            </a:r>
            <a:r>
              <a:rPr kumimoji="1" lang="ja-JP" altLang="en-US" baseline="0" dirty="0"/>
              <a:t>の実装内容</a:t>
            </a:r>
            <a:endParaRPr kumimoji="1" lang="en-US" altLang="ja-JP" baseline="0" dirty="0"/>
          </a:p>
          <a:p>
            <a:endParaRPr kumimoji="1" lang="en-US" altLang="ja-JP" baseline="0" dirty="0"/>
          </a:p>
          <a:p>
            <a:r>
              <a:rPr kumimoji="1" lang="en-US" altLang="ja-JP" baseline="0" dirty="0"/>
              <a:t>0. </a:t>
            </a:r>
            <a:r>
              <a:rPr kumimoji="1" lang="ja-JP" altLang="en-US" baseline="0" dirty="0"/>
              <a:t>画像</a:t>
            </a:r>
            <a:r>
              <a:rPr kumimoji="1" lang="en-US" altLang="ja-JP" baseline="0" dirty="0"/>
              <a:t>I</a:t>
            </a:r>
            <a:r>
              <a:rPr kumimoji="1" lang="ja-JP" altLang="en-US" baseline="0" dirty="0"/>
              <a:t>の中心</a:t>
            </a:r>
            <a:r>
              <a:rPr kumimoji="1" lang="en-US" altLang="ja-JP" baseline="0" dirty="0"/>
              <a:t>3x3</a:t>
            </a:r>
            <a:r>
              <a:rPr kumimoji="1" lang="ja-JP" altLang="en-US" baseline="0" dirty="0"/>
              <a:t>画素をランダムに初期化</a:t>
            </a:r>
            <a:endParaRPr kumimoji="1" lang="en-US" altLang="ja-JP" baseline="0" dirty="0"/>
          </a:p>
          <a:p>
            <a:pPr marL="228600" indent="-228600">
              <a:buAutoNum type="arabicPeriod"/>
            </a:pPr>
            <a:r>
              <a:rPr kumimoji="1" lang="ja-JP" altLang="en-US" baseline="0" dirty="0"/>
              <a:t>以下を繰り返す</a:t>
            </a:r>
            <a:r>
              <a:rPr kumimoji="1" lang="en-US" altLang="ja-JP" baseline="0" dirty="0"/>
              <a:t>  </a:t>
            </a:r>
          </a:p>
          <a:p>
            <a:pPr marL="685800" lvl="1" indent="-228600">
              <a:buAutoNum type="arabicPeriod"/>
            </a:pPr>
            <a:r>
              <a:rPr kumimoji="1" lang="ja-JP" altLang="en-US" baseline="0" dirty="0"/>
              <a:t>既に合成された部分の隣接画素</a:t>
            </a:r>
            <a:r>
              <a:rPr kumimoji="1" lang="en-US" altLang="ja-JP" baseline="0" dirty="0"/>
              <a:t>p</a:t>
            </a:r>
            <a:r>
              <a:rPr kumimoji="1" lang="ja-JP" altLang="en-US" baseline="0" dirty="0"/>
              <a:t>を選択</a:t>
            </a:r>
            <a:endParaRPr kumimoji="1" lang="en-US" altLang="ja-JP" baseline="0" dirty="0"/>
          </a:p>
          <a:p>
            <a:pPr marL="685800" lvl="1" indent="-228600">
              <a:buAutoNum type="arabicPeriod"/>
            </a:pPr>
            <a:r>
              <a:rPr kumimoji="1" lang="en-US" altLang="ja-JP" baseline="0" dirty="0"/>
              <a:t>p</a:t>
            </a:r>
            <a:r>
              <a:rPr kumimoji="1" lang="ja-JP" altLang="en-US" baseline="0" dirty="0"/>
              <a:t>の近傍 </a:t>
            </a:r>
            <a:r>
              <a:rPr kumimoji="1" lang="en-US" altLang="ja-JP" baseline="0" dirty="0"/>
              <a:t>w(p) </a:t>
            </a:r>
            <a:r>
              <a:rPr kumimoji="1" lang="ja-JP" altLang="en-US" baseline="0" dirty="0"/>
              <a:t>と最も似た領域</a:t>
            </a:r>
            <a:r>
              <a:rPr kumimoji="1" lang="en-US" altLang="ja-JP" baseline="0" dirty="0"/>
              <a:t>w’</a:t>
            </a:r>
            <a:r>
              <a:rPr kumimoji="1" lang="ja-JP" altLang="en-US" baseline="0" dirty="0"/>
              <a:t>を </a:t>
            </a:r>
            <a:r>
              <a:rPr kumimoji="1" lang="en-US" altLang="ja-JP" baseline="0" dirty="0" err="1"/>
              <a:t>I_smp</a:t>
            </a:r>
            <a:r>
              <a:rPr kumimoji="1" lang="en-US" altLang="ja-JP" baseline="0" dirty="0"/>
              <a:t> </a:t>
            </a:r>
            <a:r>
              <a:rPr kumimoji="1" lang="ja-JP" altLang="en-US" baseline="0" dirty="0"/>
              <a:t>より検索</a:t>
            </a:r>
            <a:endParaRPr kumimoji="1" lang="en-US" altLang="ja-JP" baseline="0" dirty="0"/>
          </a:p>
          <a:p>
            <a:pPr marL="914400" lvl="2" indent="0">
              <a:buNone/>
            </a:pPr>
            <a:r>
              <a:rPr kumimoji="1" lang="en-US" altLang="ja-JP" baseline="0" dirty="0"/>
              <a:t>※</a:t>
            </a:r>
            <a:r>
              <a:rPr kumimoji="1" lang="ja-JP" altLang="en-US" baseline="0" dirty="0"/>
              <a:t>類似度は </a:t>
            </a:r>
            <a:r>
              <a:rPr kumimoji="1" lang="en-US" altLang="ja-JP" baseline="0" dirty="0"/>
              <a:t>SSD</a:t>
            </a:r>
            <a:r>
              <a:rPr kumimoji="1" lang="ja-JP" altLang="en-US" baseline="0" dirty="0"/>
              <a:t>を利用</a:t>
            </a:r>
            <a:endParaRPr kumimoji="1" lang="en-US" altLang="ja-JP" baseline="0" dirty="0"/>
          </a:p>
          <a:p>
            <a:pPr marL="914400" lvl="2" indent="0">
              <a:buNone/>
            </a:pPr>
            <a:r>
              <a:rPr kumimoji="1" lang="en-US" altLang="ja-JP" baseline="0" dirty="0"/>
              <a:t>※w(p)</a:t>
            </a:r>
            <a:r>
              <a:rPr kumimoji="1" lang="ja-JP" altLang="en-US" baseline="0" dirty="0"/>
              <a:t>は一部欠損しており，その部分は無視</a:t>
            </a:r>
            <a:endParaRPr kumimoji="1" lang="en-US" altLang="ja-JP" baseline="0" dirty="0"/>
          </a:p>
          <a:p>
            <a:pPr marL="685800" lvl="1" indent="-228600">
              <a:buAutoNum type="arabicPeriod"/>
            </a:pPr>
            <a:r>
              <a:rPr kumimoji="1" lang="en-US" altLang="ja-JP" baseline="0" dirty="0"/>
              <a:t>w‘</a:t>
            </a:r>
            <a:r>
              <a:rPr kumimoji="1" lang="ja-JP" altLang="en-US" baseline="0" dirty="0"/>
              <a:t>の中央の画素値を</a:t>
            </a:r>
            <a:r>
              <a:rPr kumimoji="1" lang="en-US" altLang="ja-JP" baseline="0" dirty="0"/>
              <a:t>p</a:t>
            </a:r>
            <a:r>
              <a:rPr kumimoji="1" lang="ja-JP" altLang="en-US" baseline="0" dirty="0"/>
              <a:t>に代入</a:t>
            </a:r>
            <a:endParaRPr kumimoji="1" lang="en-US" altLang="ja-JP" baseline="0" dirty="0"/>
          </a:p>
          <a:p>
            <a:pPr marL="685800" lvl="1" indent="-228600">
              <a:buAutoNum type="arabicPeriod"/>
            </a:pPr>
            <a:r>
              <a:rPr kumimoji="1" lang="ja-JP" altLang="en-US" baseline="0" dirty="0"/>
              <a:t>全画素の合成がなされたら終了</a:t>
            </a:r>
            <a:endParaRPr kumimoji="1" lang="en-US" altLang="ja-JP" baseline="0" dirty="0"/>
          </a:p>
          <a:p>
            <a:pPr marL="228600" indent="-228600">
              <a:buAutoNum type="arabicPeriod"/>
            </a:pPr>
            <a:endParaRPr kumimoji="1" lang="en-US" altLang="ja-JP" baseline="0" dirty="0"/>
          </a:p>
          <a:p>
            <a:pPr marL="0" indent="0">
              <a:buNone/>
            </a:pPr>
            <a:endParaRPr kumimoji="1" lang="en-US" altLang="ja-JP" baseline="0" dirty="0"/>
          </a:p>
          <a:p>
            <a:pPr marL="0" indent="0">
              <a:buNone/>
            </a:pPr>
            <a:r>
              <a:rPr kumimoji="1" lang="ja-JP" altLang="en-US" baseline="0" dirty="0"/>
              <a:t>論文の内容を真面目に実装する</a:t>
            </a:r>
            <a:endParaRPr kumimoji="1" lang="en-US" altLang="ja-JP" baseline="0" dirty="0"/>
          </a:p>
          <a:p>
            <a:pPr marL="0" indent="0">
              <a:buNone/>
            </a:pPr>
            <a:endParaRPr kumimoji="1" lang="en-US" altLang="ja-JP" baseline="0" dirty="0"/>
          </a:p>
          <a:p>
            <a:r>
              <a:rPr kumimoji="1" lang="en-US" altLang="ja-JP" baseline="0" dirty="0"/>
              <a:t>0. </a:t>
            </a:r>
            <a:r>
              <a:rPr kumimoji="1" lang="ja-JP" altLang="en-US" baseline="0" dirty="0"/>
              <a:t>画像</a:t>
            </a:r>
            <a:r>
              <a:rPr kumimoji="1" lang="en-US" altLang="ja-JP" baseline="0" dirty="0"/>
              <a:t>I</a:t>
            </a:r>
            <a:r>
              <a:rPr kumimoji="1" lang="ja-JP" altLang="en-US" baseline="0" dirty="0"/>
              <a:t>の中心</a:t>
            </a:r>
            <a:r>
              <a:rPr kumimoji="1" lang="en-US" altLang="ja-JP" baseline="0" dirty="0"/>
              <a:t>3x3</a:t>
            </a:r>
            <a:r>
              <a:rPr kumimoji="1" lang="ja-JP" altLang="en-US" baseline="0" dirty="0"/>
              <a:t>画素をランダムに初期化</a:t>
            </a:r>
            <a:endParaRPr kumimoji="1" lang="en-US" altLang="ja-JP" baseline="0" dirty="0"/>
          </a:p>
          <a:p>
            <a:pPr marL="228600" indent="-228600">
              <a:buAutoNum type="arabicPeriod"/>
            </a:pPr>
            <a:r>
              <a:rPr kumimoji="1" lang="ja-JP" altLang="en-US" baseline="0" dirty="0"/>
              <a:t>以下を繰り返す</a:t>
            </a:r>
            <a:r>
              <a:rPr kumimoji="1" lang="en-US" altLang="ja-JP" baseline="0" dirty="0"/>
              <a:t>  </a:t>
            </a:r>
          </a:p>
          <a:p>
            <a:pPr marL="685800" lvl="1" indent="-228600">
              <a:buAutoNum type="arabicPeriod"/>
            </a:pPr>
            <a:r>
              <a:rPr kumimoji="1" lang="ja-JP" altLang="en-US" baseline="0" dirty="0"/>
              <a:t>既に合成された部分の隣接画素</a:t>
            </a:r>
            <a:r>
              <a:rPr kumimoji="1" lang="en-US" altLang="ja-JP" baseline="0" dirty="0"/>
              <a:t>p</a:t>
            </a:r>
            <a:r>
              <a:rPr kumimoji="1" lang="ja-JP" altLang="en-US" baseline="0" dirty="0"/>
              <a:t>を選択</a:t>
            </a:r>
            <a:endParaRPr kumimoji="1" lang="en-US" altLang="ja-JP" baseline="0" dirty="0"/>
          </a:p>
          <a:p>
            <a:pPr marL="685800" lvl="1" indent="-228600">
              <a:buAutoNum type="arabicPeriod"/>
            </a:pPr>
            <a:r>
              <a:rPr kumimoji="1" lang="en-US" altLang="ja-JP" baseline="0" dirty="0"/>
              <a:t>p</a:t>
            </a:r>
            <a:r>
              <a:rPr kumimoji="1" lang="ja-JP" altLang="en-US" baseline="0" dirty="0"/>
              <a:t>の近傍 </a:t>
            </a:r>
            <a:r>
              <a:rPr kumimoji="1" lang="en-US" altLang="ja-JP" baseline="0" dirty="0"/>
              <a:t>w(p) </a:t>
            </a:r>
            <a:r>
              <a:rPr kumimoji="1" lang="ja-JP" altLang="en-US" baseline="0" dirty="0"/>
              <a:t>と最も似た領域</a:t>
            </a:r>
            <a:r>
              <a:rPr kumimoji="1" lang="en-US" altLang="ja-JP" baseline="0" dirty="0" err="1"/>
              <a:t>w_best</a:t>
            </a:r>
            <a:r>
              <a:rPr kumimoji="1" lang="ja-JP" altLang="en-US" baseline="0" dirty="0"/>
              <a:t>を </a:t>
            </a:r>
            <a:r>
              <a:rPr kumimoji="1" lang="en-US" altLang="ja-JP" baseline="0" dirty="0" err="1"/>
              <a:t>I_smp</a:t>
            </a:r>
            <a:r>
              <a:rPr kumimoji="1" lang="en-US" altLang="ja-JP" baseline="0" dirty="0"/>
              <a:t> </a:t>
            </a:r>
            <a:r>
              <a:rPr kumimoji="1" lang="ja-JP" altLang="en-US" baseline="0" dirty="0"/>
              <a:t>より検索</a:t>
            </a:r>
            <a:endParaRPr kumimoji="1" lang="en-US" altLang="ja-JP" baseline="0" dirty="0"/>
          </a:p>
          <a:p>
            <a:pPr marL="914400" lvl="2" indent="0">
              <a:buNone/>
            </a:pPr>
            <a:r>
              <a:rPr kumimoji="1" lang="en-US" altLang="ja-JP" baseline="0" dirty="0"/>
              <a:t>※</a:t>
            </a:r>
            <a:r>
              <a:rPr kumimoji="1" lang="ja-JP" altLang="en-US" baseline="0" dirty="0"/>
              <a:t>類似度は </a:t>
            </a:r>
            <a:r>
              <a:rPr kumimoji="1" lang="en-US" altLang="ja-JP" baseline="0" dirty="0"/>
              <a:t>SSD</a:t>
            </a:r>
            <a:r>
              <a:rPr kumimoji="1" lang="ja-JP" altLang="en-US" baseline="0" dirty="0"/>
              <a:t>を利用</a:t>
            </a:r>
            <a:endParaRPr kumimoji="1" lang="en-US" altLang="ja-JP" baseline="0" dirty="0"/>
          </a:p>
          <a:p>
            <a:pPr marL="914400" lvl="2" indent="0">
              <a:buNone/>
            </a:pPr>
            <a:r>
              <a:rPr kumimoji="1" lang="en-US" altLang="ja-JP" baseline="0" dirty="0"/>
              <a:t>※w(p)</a:t>
            </a:r>
            <a:r>
              <a:rPr kumimoji="1" lang="ja-JP" altLang="en-US" baseline="0" dirty="0"/>
              <a:t>は一部欠損しており，その部分は無視</a:t>
            </a:r>
            <a:endParaRPr kumimoji="1" lang="en-US" altLang="ja-JP" baseline="0" dirty="0"/>
          </a:p>
          <a:p>
            <a:pPr marL="685800" lvl="1" indent="-228600">
              <a:buAutoNum type="arabicPeriod"/>
            </a:pPr>
            <a:r>
              <a:rPr kumimoji="1" lang="en-US" altLang="ja-JP" baseline="0" dirty="0"/>
              <a:t>d(w(p), w’) &lt;= 1.1 * d(w(p), </a:t>
            </a:r>
            <a:r>
              <a:rPr kumimoji="1" lang="en-US" altLang="ja-JP" baseline="0" dirty="0" err="1"/>
              <a:t>w_best</a:t>
            </a:r>
            <a:r>
              <a:rPr kumimoji="1" lang="en-US" altLang="ja-JP" baseline="0" dirty="0"/>
              <a:t>)</a:t>
            </a:r>
            <a:r>
              <a:rPr kumimoji="1" lang="ja-JP" altLang="en-US" baseline="0" dirty="0"/>
              <a:t>を満たすすべての領域</a:t>
            </a:r>
            <a:r>
              <a:rPr kumimoji="1" lang="en-US" altLang="ja-JP" baseline="0" dirty="0"/>
              <a:t>w’</a:t>
            </a:r>
            <a:r>
              <a:rPr kumimoji="1" lang="ja-JP" altLang="en-US" baseline="0" dirty="0"/>
              <a:t>を</a:t>
            </a:r>
            <a:r>
              <a:rPr kumimoji="1" lang="en-US" altLang="ja-JP" baseline="0" dirty="0" err="1"/>
              <a:t>I_smp</a:t>
            </a:r>
            <a:r>
              <a:rPr kumimoji="1" lang="ja-JP" altLang="en-US" baseline="0" dirty="0"/>
              <a:t>より検索</a:t>
            </a:r>
            <a:endParaRPr kumimoji="1" lang="en-US" altLang="ja-JP" baseline="0" dirty="0"/>
          </a:p>
          <a:p>
            <a:pPr marL="685800" lvl="1" indent="-228600">
              <a:buAutoNum type="arabicPeriod"/>
            </a:pPr>
            <a:r>
              <a:rPr kumimoji="1" lang="ja-JP" altLang="en-US" baseline="0" dirty="0"/>
              <a:t>発見した複数の</a:t>
            </a:r>
            <a:r>
              <a:rPr kumimoji="1" lang="en-US" altLang="ja-JP" baseline="0" dirty="0"/>
              <a:t>w‘</a:t>
            </a:r>
            <a:r>
              <a:rPr kumimoji="1" lang="ja-JP" altLang="en-US" baseline="0" dirty="0"/>
              <a:t>の中央の画素値のヒストグラムを作成し，最も頻度の大きいものを</a:t>
            </a:r>
            <a:r>
              <a:rPr kumimoji="1" lang="en-US" altLang="ja-JP" baseline="0" dirty="0"/>
              <a:t>p</a:t>
            </a:r>
            <a:r>
              <a:rPr kumimoji="1" lang="ja-JP" altLang="en-US" baseline="0" dirty="0"/>
              <a:t>へ代入</a:t>
            </a:r>
            <a:endParaRPr kumimoji="1" lang="en-US" altLang="ja-JP" baseline="0" dirty="0"/>
          </a:p>
          <a:p>
            <a:pPr marL="685800" lvl="1" indent="-228600">
              <a:buAutoNum type="arabicPeriod"/>
            </a:pPr>
            <a:r>
              <a:rPr kumimoji="1" lang="ja-JP" altLang="en-US" baseline="0" dirty="0"/>
              <a:t>全画素の合成がなされたら終了</a:t>
            </a:r>
            <a:endParaRPr kumimoji="1" lang="en-US" altLang="ja-JP" baseline="0" dirty="0"/>
          </a:p>
          <a:p>
            <a:pPr marL="228600" indent="-228600">
              <a:buAutoNum type="arabicPeriod"/>
            </a:pPr>
            <a:endParaRPr kumimoji="1" lang="en-US" altLang="ja-JP" baseline="0" dirty="0"/>
          </a:p>
          <a:p>
            <a:pPr marL="228600" indent="-228600">
              <a:buAutoNum type="arabicPeriod"/>
            </a:pPr>
            <a:endParaRPr kumimoji="1" lang="en-US" altLang="ja-JP" baseline="0" dirty="0"/>
          </a:p>
          <a:p>
            <a:pPr marL="228600" indent="-228600">
              <a:buAutoNum type="arabicPeriod"/>
            </a:pPr>
            <a:endParaRPr kumimoji="1" lang="en-US" altLang="ja-JP" baseline="0" dirty="0"/>
          </a:p>
          <a:p>
            <a:pPr marL="228600" indent="-228600">
              <a:buAutoNum type="arabicPeriod"/>
            </a:pPr>
            <a:endParaRPr kumimoji="1" lang="en-US" altLang="ja-JP" baseline="0" dirty="0"/>
          </a:p>
          <a:p>
            <a:endParaRPr kumimoji="1" lang="en-US" altLang="ja-JP" baseline="0" dirty="0"/>
          </a:p>
          <a:p>
            <a:endParaRPr kumimoji="1" lang="en-US" altLang="ja-JP" baseline="0" dirty="0"/>
          </a:p>
          <a:p>
            <a:endParaRPr kumimoji="1" lang="en-US" altLang="ja-JP" baseline="0" dirty="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17</a:t>
            </a:fld>
            <a:endParaRPr kumimoji="1" lang="ja-JP" altLang="en-US"/>
          </a:p>
        </p:txBody>
      </p:sp>
    </p:spTree>
    <p:extLst>
      <p:ext uri="{BB962C8B-B14F-4D97-AF65-F5344CB8AC3E}">
        <p14:creationId xmlns:p14="http://schemas.microsoft.com/office/powerpoint/2010/main" val="4156344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2020/5/14</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2020/5/14</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2020/5/14</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2020/5/14</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730085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2020/5/14</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2020/5/14</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2020/5/14</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2020/5/14</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2020/5/14</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2020/5/14</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2020/5/14</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70.png"/></Relationships>
</file>

<file path=ppt/slides/_rels/slide17.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8" Type="http://schemas.openxmlformats.org/officeDocument/2006/relationships/image" Target="../media/image6.gif"/><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gif"/><Relationship Id="rId12" Type="http://schemas.openxmlformats.org/officeDocument/2006/relationships/image" Target="../media/image10.gif"/><Relationship Id="rId17" Type="http://schemas.openxmlformats.org/officeDocument/2006/relationships/image" Target="../media/image15.png"/><Relationship Id="rId25" Type="http://schemas.openxmlformats.org/officeDocument/2006/relationships/image" Target="../media/image23.jpeg"/><Relationship Id="rId2" Type="http://schemas.openxmlformats.org/officeDocument/2006/relationships/notesSlide" Target="../notesSlides/notesSlide2.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5" Type="http://schemas.openxmlformats.org/officeDocument/2006/relationships/image" Target="../media/image3.png"/><Relationship Id="rId15" Type="http://schemas.openxmlformats.org/officeDocument/2006/relationships/image" Target="../media/image13.jpeg"/><Relationship Id="rId23" Type="http://schemas.openxmlformats.org/officeDocument/2006/relationships/image" Target="../media/image21.jpe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gif"/><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takashiijiri.com/classe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a:t>ディジタルメディア処理</a:t>
            </a:r>
            <a:r>
              <a:rPr lang="en-US" altLang="ja-JP" sz="5400"/>
              <a:t>2</a:t>
            </a: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a:t>担当</a:t>
            </a:r>
            <a:r>
              <a:rPr kumimoji="1" lang="en-US" altLang="ja-JP" sz="2800" dirty="0"/>
              <a:t>: </a:t>
            </a:r>
            <a:r>
              <a:rPr kumimoji="1" lang="ja-JP" altLang="en-US" sz="2800" dirty="0"/>
              <a:t>井尻 敬 </a:t>
            </a:r>
          </a:p>
        </p:txBody>
      </p:sp>
    </p:spTree>
    <p:extLst>
      <p:ext uri="{BB962C8B-B14F-4D97-AF65-F5344CB8AC3E}">
        <p14:creationId xmlns:p14="http://schemas.microsoft.com/office/powerpoint/2010/main" val="3030933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1" y="365126"/>
            <a:ext cx="10363819" cy="733270"/>
          </a:xfrm>
        </p:spPr>
        <p:txBody>
          <a:bodyPr>
            <a:normAutofit/>
          </a:bodyPr>
          <a:lstStyle/>
          <a:p>
            <a:r>
              <a:rPr lang="ja-JP" altLang="en-US" sz="4000" dirty="0"/>
              <a:t>復習</a:t>
            </a:r>
            <a:r>
              <a:rPr lang="en-US" altLang="ja-JP" sz="4000" dirty="0"/>
              <a:t>: </a:t>
            </a:r>
            <a:r>
              <a:rPr lang="ja-JP" altLang="en-US" sz="3200" dirty="0"/>
              <a:t>デジタルメディア処理</a:t>
            </a:r>
            <a:endParaRPr kumimoji="1" lang="ja-JP" altLang="en-US" sz="4000" dirty="0"/>
          </a:p>
        </p:txBody>
      </p:sp>
      <p:sp>
        <p:nvSpPr>
          <p:cNvPr id="3" name="コンテンツ プレースホルダー 2"/>
          <p:cNvSpPr>
            <a:spLocks noGrp="1"/>
          </p:cNvSpPr>
          <p:nvPr>
            <p:ph idx="1"/>
          </p:nvPr>
        </p:nvSpPr>
        <p:spPr>
          <a:xfrm>
            <a:off x="697881" y="1479613"/>
            <a:ext cx="10955639" cy="4968812"/>
          </a:xfrm>
        </p:spPr>
        <p:txBody>
          <a:bodyPr>
            <a:normAutofit/>
          </a:bodyPr>
          <a:lstStyle/>
          <a:p>
            <a:pPr marL="0" indent="0">
              <a:buNone/>
            </a:pPr>
            <a:r>
              <a:rPr lang="ja-JP" altLang="en-US" dirty="0"/>
              <a:t>本講義はディジタルメディア処理</a:t>
            </a:r>
            <a:r>
              <a:rPr lang="en-US" altLang="ja-JP" dirty="0"/>
              <a:t>1</a:t>
            </a:r>
            <a:r>
              <a:rPr lang="ja-JP" altLang="en-US" dirty="0"/>
              <a:t>（</a:t>
            </a:r>
            <a:r>
              <a:rPr lang="en-US" altLang="ja-JP" dirty="0"/>
              <a:t>2</a:t>
            </a:r>
            <a:r>
              <a:rPr lang="ja-JP" altLang="en-US" dirty="0"/>
              <a:t>年後期）の知識を前提とする</a:t>
            </a:r>
            <a:endParaRPr lang="en-US" altLang="ja-JP" dirty="0"/>
          </a:p>
          <a:p>
            <a:r>
              <a:rPr lang="ja-JP" altLang="en-US" dirty="0"/>
              <a:t>画像とは</a:t>
            </a:r>
            <a:endParaRPr lang="en-US" altLang="ja-JP" dirty="0"/>
          </a:p>
          <a:p>
            <a:r>
              <a:rPr lang="ja-JP" altLang="en-US" dirty="0"/>
              <a:t>画像の変形とアファイン変換</a:t>
            </a:r>
            <a:endParaRPr kumimoji="1" lang="en-US" altLang="ja-JP" dirty="0"/>
          </a:p>
          <a:p>
            <a:r>
              <a:rPr kumimoji="1" lang="ja-JP" altLang="en-US" dirty="0"/>
              <a:t>フーリエ変換 </a:t>
            </a:r>
            <a:r>
              <a:rPr kumimoji="1" lang="en-US" altLang="ja-JP" dirty="0"/>
              <a:t>(FFT)</a:t>
            </a:r>
          </a:p>
          <a:p>
            <a:r>
              <a:rPr lang="ja-JP" altLang="en-US" dirty="0"/>
              <a:t>フィルタ処理</a:t>
            </a:r>
            <a:endParaRPr lang="en-US" altLang="ja-JP" dirty="0"/>
          </a:p>
          <a:p>
            <a:r>
              <a:rPr kumimoji="1" lang="ja-JP" altLang="en-US" dirty="0"/>
              <a:t>畳み込み</a:t>
            </a:r>
            <a:endParaRPr kumimoji="1" lang="en-US" altLang="ja-JP" dirty="0"/>
          </a:p>
          <a:p>
            <a:r>
              <a:rPr kumimoji="1" lang="ja-JP" altLang="en-US" dirty="0"/>
              <a:t>逆畳み込み</a:t>
            </a:r>
            <a:endParaRPr kumimoji="1" lang="en-US" altLang="ja-JP" dirty="0"/>
          </a:p>
          <a:p>
            <a:pPr marL="0" indent="0">
              <a:buNone/>
            </a:pPr>
            <a:endParaRPr lang="en-US" altLang="ja-JP" dirty="0"/>
          </a:p>
          <a:p>
            <a:pPr marL="0" indent="0">
              <a:buNone/>
            </a:pPr>
            <a:r>
              <a:rPr lang="en-US" altLang="ja-JP" sz="2400" dirty="0"/>
              <a:t>※</a:t>
            </a:r>
            <a:r>
              <a:rPr lang="ja-JP" altLang="en-US" sz="2400" dirty="0"/>
              <a:t>未履修の方は適宜独習してください</a:t>
            </a:r>
            <a:endParaRPr lang="en-US" altLang="ja-JP" sz="2400" dirty="0"/>
          </a:p>
          <a:p>
            <a:pPr marL="0" indent="0">
              <a:buNone/>
            </a:pPr>
            <a:r>
              <a:rPr lang="en-US" altLang="ja-JP" sz="2400" dirty="0"/>
              <a:t>※</a:t>
            </a:r>
            <a:r>
              <a:rPr lang="ja-JP" altLang="en-US" sz="2400" dirty="0"/>
              <a:t>過去資料は</a:t>
            </a:r>
            <a:r>
              <a:rPr lang="en-US" altLang="ja-JP" sz="2400" dirty="0"/>
              <a:t>, http://takashiijiri.com/classes/index.html</a:t>
            </a:r>
          </a:p>
        </p:txBody>
      </p:sp>
    </p:spTree>
    <p:extLst>
      <p:ext uri="{BB962C8B-B14F-4D97-AF65-F5344CB8AC3E}">
        <p14:creationId xmlns:p14="http://schemas.microsoft.com/office/powerpoint/2010/main" val="2238481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4031" y="3324225"/>
            <a:ext cx="11708780" cy="2514600"/>
          </a:xfrm>
        </p:spPr>
        <p:txBody>
          <a:bodyPr>
            <a:normAutofit/>
          </a:bodyPr>
          <a:lstStyle/>
          <a:p>
            <a:pPr algn="r"/>
            <a:r>
              <a:rPr kumimoji="1" lang="ja-JP" altLang="en-US" b="1" dirty="0"/>
              <a:t>テクスチャ合成 </a:t>
            </a:r>
            <a:r>
              <a:rPr lang="ja-JP" altLang="en-US" b="1" dirty="0"/>
              <a:t>と </a:t>
            </a:r>
            <a:r>
              <a:rPr lang="en-US" altLang="ja-JP" b="1" dirty="0"/>
              <a:t>Seam curving</a:t>
            </a:r>
            <a:br>
              <a:rPr lang="en-US" altLang="ja-JP" b="1" dirty="0"/>
            </a:br>
            <a:r>
              <a:rPr lang="en-US" altLang="ja-JP" b="1" dirty="0"/>
              <a:t/>
            </a:r>
            <a:br>
              <a:rPr lang="en-US" altLang="ja-JP" b="1" dirty="0"/>
            </a:br>
            <a:r>
              <a:rPr lang="ja-JP" altLang="en-US" sz="3200" dirty="0"/>
              <a:t>研究室配属後の論文輪講のイメージと発展課題紹介</a:t>
            </a:r>
            <a:endParaRPr kumimoji="1" lang="ja-JP" altLang="en-US" b="1" dirty="0"/>
          </a:p>
        </p:txBody>
      </p:sp>
    </p:spTree>
    <p:extLst>
      <p:ext uri="{BB962C8B-B14F-4D97-AF65-F5344CB8AC3E}">
        <p14:creationId xmlns:p14="http://schemas.microsoft.com/office/powerpoint/2010/main" val="1276340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78781" y="331341"/>
            <a:ext cx="11708780" cy="2539999"/>
          </a:xfrm>
        </p:spPr>
        <p:txBody>
          <a:bodyPr/>
          <a:lstStyle/>
          <a:p>
            <a:r>
              <a:rPr kumimoji="1" lang="ja-JP" altLang="en-US" b="1" dirty="0"/>
              <a:t>テクスチャとは</a:t>
            </a:r>
            <a:r>
              <a:rPr kumimoji="1" lang="ja-JP" altLang="en-US" dirty="0"/>
              <a:t>，ここでは</a:t>
            </a:r>
            <a:r>
              <a:rPr kumimoji="1" lang="en-US" altLang="ja-JP" dirty="0"/>
              <a:t>『</a:t>
            </a:r>
            <a:r>
              <a:rPr kumimoji="1" lang="ja-JP" altLang="en-US" dirty="0"/>
              <a:t>物体表面に現れる模様</a:t>
            </a:r>
            <a:r>
              <a:rPr kumimoji="1" lang="en-US" altLang="ja-JP" dirty="0"/>
              <a:t>』</a:t>
            </a:r>
            <a:r>
              <a:rPr kumimoji="1" lang="ja-JP" altLang="en-US" dirty="0"/>
              <a:t>のことを指す</a:t>
            </a:r>
            <a:endParaRPr kumimoji="1" lang="en-US" altLang="ja-JP" dirty="0"/>
          </a:p>
          <a:p>
            <a:pPr marL="0" indent="0">
              <a:buNone/>
            </a:pPr>
            <a:r>
              <a:rPr lang="en-US" altLang="ja-JP" dirty="0"/>
              <a:t>※</a:t>
            </a:r>
            <a:r>
              <a:rPr lang="ja-JP" altLang="en-US" dirty="0"/>
              <a:t>分野によっては，触感・歯ざわりなどもテクスチャと呼ばれる</a:t>
            </a:r>
            <a:endParaRPr lang="en-US" altLang="ja-JP" dirty="0"/>
          </a:p>
          <a:p>
            <a:pPr marL="0" indent="0">
              <a:buNone/>
            </a:pPr>
            <a:endParaRPr kumimoji="1" lang="en-US" altLang="ja-JP" sz="1400" dirty="0"/>
          </a:p>
          <a:p>
            <a:r>
              <a:rPr lang="ja-JP" altLang="en-US" b="1" dirty="0"/>
              <a:t>テクスチャ合成とは，</a:t>
            </a:r>
            <a:r>
              <a:rPr kumimoji="1" lang="ja-JP" altLang="en-US" dirty="0"/>
              <a:t>例となるテクスチャから新たなテクスチャを生成する技術のこと．</a:t>
            </a:r>
            <a:endParaRPr kumimoji="1" lang="en-US" altLang="ja-JP" dirty="0"/>
          </a:p>
          <a:p>
            <a:pPr lvl="1"/>
            <a:endParaRPr kumimoji="1" lang="en-US" altLang="ja-JP" dirty="0"/>
          </a:p>
          <a:p>
            <a:endParaRPr kumimoji="1" lang="ja-JP" altLang="en-US" dirty="0"/>
          </a:p>
        </p:txBody>
      </p:sp>
      <p:sp>
        <p:nvSpPr>
          <p:cNvPr id="4" name="テキスト ボックス 3"/>
          <p:cNvSpPr txBox="1"/>
          <p:nvPr/>
        </p:nvSpPr>
        <p:spPr>
          <a:xfrm>
            <a:off x="435703" y="6381664"/>
            <a:ext cx="5032147"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小さなテクスチャから大きなテクスチャを生成</a:t>
            </a:r>
          </a:p>
        </p:txBody>
      </p:sp>
      <p:sp>
        <p:nvSpPr>
          <p:cNvPr id="6" name="テキスト ボックス 5"/>
          <p:cNvSpPr txBox="1"/>
          <p:nvPr/>
        </p:nvSpPr>
        <p:spPr>
          <a:xfrm>
            <a:off x="8630356" y="6287911"/>
            <a:ext cx="1569660"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画像リサイズ</a:t>
            </a:r>
          </a:p>
        </p:txBody>
      </p:sp>
      <p:pic>
        <p:nvPicPr>
          <p:cNvPr id="2" name="図 1"/>
          <p:cNvPicPr>
            <a:picLocks noChangeAspect="1"/>
          </p:cNvPicPr>
          <p:nvPr/>
        </p:nvPicPr>
        <p:blipFill>
          <a:blip r:embed="rId3"/>
          <a:stretch>
            <a:fillRect/>
          </a:stretch>
        </p:blipFill>
        <p:spPr>
          <a:xfrm>
            <a:off x="539276" y="2888441"/>
            <a:ext cx="5394595" cy="3463821"/>
          </a:xfrm>
          <a:prstGeom prst="rect">
            <a:avLst/>
          </a:prstGeom>
        </p:spPr>
      </p:pic>
      <p:sp>
        <p:nvSpPr>
          <p:cNvPr id="7" name="テキスト ボックス 6"/>
          <p:cNvSpPr txBox="1"/>
          <p:nvPr/>
        </p:nvSpPr>
        <p:spPr>
          <a:xfrm>
            <a:off x="2400690" y="2636515"/>
            <a:ext cx="3612784" cy="307777"/>
          </a:xfrm>
          <a:prstGeom prst="rect">
            <a:avLst/>
          </a:prstGeom>
          <a:noFill/>
        </p:spPr>
        <p:txBody>
          <a:bodyPr wrap="none" rtlCol="0">
            <a:spAutoFit/>
          </a:bodyPr>
          <a:lstStyle/>
          <a:p>
            <a:r>
              <a:rPr lang="ja-JP" altLang="en-US" sz="1400" dirty="0">
                <a:latin typeface="メイリオ" panose="020B0604030504040204" pitchFamily="50" charset="-128"/>
                <a:ea typeface="メイリオ" panose="020B0604030504040204" pitchFamily="50" charset="-128"/>
              </a:rPr>
              <a:t>図は</a:t>
            </a:r>
            <a:r>
              <a:rPr lang="en-US" altLang="ja-JP" sz="1400" dirty="0">
                <a:latin typeface="メイリオ" panose="020B0604030504040204" pitchFamily="50" charset="-128"/>
                <a:ea typeface="メイリオ" panose="020B0604030504040204" pitchFamily="50" charset="-128"/>
              </a:rPr>
              <a:t>[</a:t>
            </a:r>
            <a:r>
              <a:rPr kumimoji="1" lang="en-US" altLang="ja-JP" sz="1400" dirty="0" err="1">
                <a:latin typeface="メイリオ" panose="020B0604030504040204" pitchFamily="50" charset="-128"/>
                <a:ea typeface="メイリオ" panose="020B0604030504040204" pitchFamily="50" charset="-128"/>
              </a:rPr>
              <a:t>Kwatra</a:t>
            </a:r>
            <a:r>
              <a:rPr kumimoji="1" lang="en-US" altLang="ja-JP" sz="1400" dirty="0">
                <a:latin typeface="メイリオ" panose="020B0604030504040204" pitchFamily="50" charset="-128"/>
                <a:ea typeface="メイリオ" panose="020B0604030504040204" pitchFamily="50" charset="-128"/>
              </a:rPr>
              <a:t> et al SIGGRAPH 2005]</a:t>
            </a:r>
            <a:r>
              <a:rPr kumimoji="1" lang="ja-JP" altLang="en-US" sz="1400" dirty="0">
                <a:latin typeface="メイリオ" panose="020B0604030504040204" pitchFamily="50" charset="-128"/>
                <a:ea typeface="メイリオ" panose="020B0604030504040204" pitchFamily="50" charset="-128"/>
              </a:rPr>
              <a:t>より</a:t>
            </a:r>
          </a:p>
        </p:txBody>
      </p:sp>
      <p:pic>
        <p:nvPicPr>
          <p:cNvPr id="5" name="図 4"/>
          <p:cNvPicPr>
            <a:picLocks noChangeAspect="1"/>
          </p:cNvPicPr>
          <p:nvPr/>
        </p:nvPicPr>
        <p:blipFill>
          <a:blip r:embed="rId4"/>
          <a:stretch>
            <a:fillRect/>
          </a:stretch>
        </p:blipFill>
        <p:spPr>
          <a:xfrm>
            <a:off x="6548437" y="3334358"/>
            <a:ext cx="3342592" cy="2521402"/>
          </a:xfrm>
          <a:prstGeom prst="rect">
            <a:avLst/>
          </a:prstGeom>
        </p:spPr>
      </p:pic>
      <p:pic>
        <p:nvPicPr>
          <p:cNvPr id="8" name="図 7"/>
          <p:cNvPicPr>
            <a:picLocks noChangeAspect="1"/>
          </p:cNvPicPr>
          <p:nvPr/>
        </p:nvPicPr>
        <p:blipFill>
          <a:blip r:embed="rId5"/>
          <a:stretch>
            <a:fillRect/>
          </a:stretch>
        </p:blipFill>
        <p:spPr>
          <a:xfrm>
            <a:off x="10358336" y="4084705"/>
            <a:ext cx="1295399" cy="1006247"/>
          </a:xfrm>
          <a:prstGeom prst="rect">
            <a:avLst/>
          </a:prstGeom>
        </p:spPr>
      </p:pic>
      <p:sp>
        <p:nvSpPr>
          <p:cNvPr id="9" name="正方形/長方形 8"/>
          <p:cNvSpPr/>
          <p:nvPr/>
        </p:nvSpPr>
        <p:spPr>
          <a:xfrm>
            <a:off x="8666291" y="2727253"/>
            <a:ext cx="3525709" cy="307777"/>
          </a:xfrm>
          <a:prstGeom prst="rect">
            <a:avLst/>
          </a:prstGeom>
        </p:spPr>
        <p:txBody>
          <a:bodyPr wrap="none">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画像は</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a:latin typeface="メイリオ" panose="020B0604030504040204" pitchFamily="50" charset="-128"/>
                <a:ea typeface="メイリオ" panose="020B0604030504040204" pitchFamily="50" charset="-128"/>
                <a:cs typeface="メイリオ" panose="020B0604030504040204" pitchFamily="50" charset="-128"/>
              </a:rPr>
              <a:t>Simakov</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et al. CVPR 2008]</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より</a:t>
            </a:r>
          </a:p>
        </p:txBody>
      </p:sp>
    </p:spTree>
    <p:extLst>
      <p:ext uri="{BB962C8B-B14F-4D97-AF65-F5344CB8AC3E}">
        <p14:creationId xmlns:p14="http://schemas.microsoft.com/office/powerpoint/2010/main" val="2764508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4873" y="365126"/>
            <a:ext cx="11190727" cy="733270"/>
          </a:xfrm>
        </p:spPr>
        <p:txBody>
          <a:bodyPr>
            <a:normAutofit/>
          </a:bodyPr>
          <a:lstStyle/>
          <a:p>
            <a:r>
              <a:rPr kumimoji="1" lang="ja-JP" altLang="en-US" dirty="0"/>
              <a:t>テクスチャ合成法</a:t>
            </a:r>
          </a:p>
        </p:txBody>
      </p:sp>
      <p:sp>
        <p:nvSpPr>
          <p:cNvPr id="3" name="コンテンツ プレースホルダー 2"/>
          <p:cNvSpPr>
            <a:spLocks noGrp="1"/>
          </p:cNvSpPr>
          <p:nvPr>
            <p:ph idx="1"/>
          </p:nvPr>
        </p:nvSpPr>
        <p:spPr>
          <a:xfrm>
            <a:off x="594873" y="1343722"/>
            <a:ext cx="11190727" cy="5288571"/>
          </a:xfrm>
        </p:spPr>
        <p:txBody>
          <a:bodyPr>
            <a:normAutofit/>
          </a:bodyPr>
          <a:lstStyle/>
          <a:p>
            <a:pPr>
              <a:lnSpc>
                <a:spcPct val="120000"/>
              </a:lnSpc>
            </a:pPr>
            <a:r>
              <a:rPr kumimoji="1" lang="ja-JP" altLang="en-US" sz="2400" dirty="0"/>
              <a:t>似た局所領域を検索</a:t>
            </a:r>
            <a:endParaRPr lang="en-US" altLang="ja-JP" sz="1600" dirty="0"/>
          </a:p>
          <a:p>
            <a:pPr lvl="1">
              <a:lnSpc>
                <a:spcPct val="120000"/>
              </a:lnSpc>
            </a:pPr>
            <a:r>
              <a:rPr lang="ja-JP" altLang="en-US" sz="2000" dirty="0"/>
              <a:t>画素毎にコピーする </a:t>
            </a:r>
            <a:r>
              <a:rPr lang="en-US" altLang="ja-JP" sz="2000" dirty="0">
                <a:solidFill>
                  <a:srgbClr val="FF0000"/>
                </a:solidFill>
              </a:rPr>
              <a:t>(</a:t>
            </a:r>
            <a:r>
              <a:rPr lang="ja-JP" altLang="en-US" sz="2000" dirty="0">
                <a:solidFill>
                  <a:srgbClr val="FF0000"/>
                </a:solidFill>
              </a:rPr>
              <a:t>←今回はここだけ紹介</a:t>
            </a:r>
            <a:r>
              <a:rPr lang="en-US" altLang="ja-JP" sz="2000" dirty="0">
                <a:solidFill>
                  <a:srgbClr val="FF0000"/>
                </a:solidFill>
              </a:rPr>
              <a:t>)</a:t>
            </a:r>
            <a:endParaRPr lang="en-US" altLang="ja-JP" sz="1200" dirty="0">
              <a:solidFill>
                <a:srgbClr val="FF0000"/>
              </a:solidFill>
            </a:endParaRPr>
          </a:p>
          <a:p>
            <a:pPr lvl="2">
              <a:lnSpc>
                <a:spcPct val="120000"/>
              </a:lnSpc>
            </a:pPr>
            <a:r>
              <a:rPr lang="en-US" altLang="ja-JP" sz="1400" dirty="0"/>
              <a:t>Alexei A. </a:t>
            </a:r>
            <a:r>
              <a:rPr lang="en-US" altLang="ja-JP" sz="1400" dirty="0" err="1"/>
              <a:t>Efros</a:t>
            </a:r>
            <a:r>
              <a:rPr lang="en-US" altLang="ja-JP" sz="1400" dirty="0"/>
              <a:t> and Thomas K. Leung, Texture Synthesis by Non-parametric Sampling, ICCV 1999</a:t>
            </a:r>
            <a:endParaRPr kumimoji="1" lang="en-US" altLang="ja-JP" sz="1400" dirty="0"/>
          </a:p>
          <a:p>
            <a:pPr lvl="1">
              <a:lnSpc>
                <a:spcPct val="120000"/>
              </a:lnSpc>
            </a:pPr>
            <a:r>
              <a:rPr lang="ja-JP" altLang="en-US" sz="2000" dirty="0"/>
              <a:t>画像最適化</a:t>
            </a:r>
            <a:r>
              <a:rPr lang="en-US" altLang="ja-JP" sz="2000" dirty="0"/>
              <a:t>(</a:t>
            </a:r>
            <a:r>
              <a:rPr lang="ja-JP" altLang="en-US" sz="2000" dirty="0"/>
              <a:t>片方向類似度</a:t>
            </a:r>
            <a:r>
              <a:rPr lang="en-US" altLang="ja-JP" sz="2000" dirty="0"/>
              <a:t>)</a:t>
            </a:r>
          </a:p>
          <a:p>
            <a:pPr lvl="2">
              <a:lnSpc>
                <a:spcPct val="120000"/>
              </a:lnSpc>
            </a:pPr>
            <a:r>
              <a:rPr lang="en-US" altLang="ja-JP" sz="1400" dirty="0" err="1"/>
              <a:t>Vivek</a:t>
            </a:r>
            <a:r>
              <a:rPr lang="en-US" altLang="ja-JP" sz="1400" dirty="0"/>
              <a:t> </a:t>
            </a:r>
            <a:r>
              <a:rPr lang="en-US" altLang="ja-JP" sz="1400" dirty="0" err="1"/>
              <a:t>Kwatra</a:t>
            </a:r>
            <a:r>
              <a:rPr lang="en-US" altLang="ja-JP" sz="1400" dirty="0"/>
              <a:t> et al. Texture Optimization for Example-based Synthesis, SIGGRAPH 2005</a:t>
            </a:r>
            <a:endParaRPr lang="en-US" altLang="ja-JP" sz="2400" dirty="0"/>
          </a:p>
          <a:p>
            <a:pPr lvl="1">
              <a:lnSpc>
                <a:spcPct val="120000"/>
              </a:lnSpc>
            </a:pPr>
            <a:r>
              <a:rPr lang="ja-JP" altLang="en-US" sz="2000" dirty="0"/>
              <a:t>画像最適化</a:t>
            </a:r>
            <a:r>
              <a:rPr lang="en-US" altLang="ja-JP" sz="2000" dirty="0"/>
              <a:t>(</a:t>
            </a:r>
            <a:r>
              <a:rPr lang="ja-JP" altLang="en-US" sz="2000" dirty="0"/>
              <a:t>双方向類似度</a:t>
            </a:r>
            <a:r>
              <a:rPr lang="en-US" altLang="ja-JP" sz="2000" dirty="0"/>
              <a:t>)</a:t>
            </a:r>
          </a:p>
          <a:p>
            <a:pPr lvl="2">
              <a:lnSpc>
                <a:spcPct val="120000"/>
              </a:lnSpc>
            </a:pPr>
            <a:r>
              <a:rPr lang="en-US" altLang="ja-JP" sz="1400" dirty="0" err="1"/>
              <a:t>Simakov</a:t>
            </a:r>
            <a:r>
              <a:rPr lang="en-US" altLang="ja-JP" sz="1400" dirty="0"/>
              <a:t> et al. Summarizing Visual Data Using Bidirectional Similarity, CVPR 08.</a:t>
            </a:r>
          </a:p>
          <a:p>
            <a:pPr lvl="2">
              <a:lnSpc>
                <a:spcPct val="120000"/>
              </a:lnSpc>
            </a:pPr>
            <a:r>
              <a:rPr lang="en-US" altLang="ja-JP" sz="1400" dirty="0"/>
              <a:t>Wei</a:t>
            </a:r>
            <a:r>
              <a:rPr lang="ja-JP" altLang="en-US" sz="1400" dirty="0"/>
              <a:t> </a:t>
            </a:r>
            <a:r>
              <a:rPr lang="en-US" altLang="ja-JP" sz="1400" dirty="0"/>
              <a:t>et al. Inverse texture synthesis, SIGGRAPH 08.</a:t>
            </a:r>
            <a:endParaRPr lang="ja-JP" altLang="en-US" sz="1400" dirty="0"/>
          </a:p>
          <a:p>
            <a:pPr lvl="1">
              <a:lnSpc>
                <a:spcPct val="120000"/>
              </a:lnSpc>
            </a:pPr>
            <a:r>
              <a:rPr lang="ja-JP" altLang="en-US" sz="2000" dirty="0"/>
              <a:t>高速近傍計算</a:t>
            </a:r>
            <a:endParaRPr lang="en-US" altLang="ja-JP" sz="2000" dirty="0"/>
          </a:p>
          <a:p>
            <a:pPr>
              <a:lnSpc>
                <a:spcPct val="120000"/>
              </a:lnSpc>
            </a:pPr>
            <a:r>
              <a:rPr lang="ja-JP" altLang="en-US" sz="2400" dirty="0"/>
              <a:t>目立たないシームを計算</a:t>
            </a:r>
            <a:endParaRPr lang="en-US" altLang="ja-JP" sz="2400" dirty="0"/>
          </a:p>
          <a:p>
            <a:pPr lvl="1">
              <a:lnSpc>
                <a:spcPct val="120000"/>
              </a:lnSpc>
            </a:pPr>
            <a:r>
              <a:rPr lang="en-US" altLang="ja-JP" sz="1600" dirty="0"/>
              <a:t>Image quilting</a:t>
            </a:r>
          </a:p>
          <a:p>
            <a:pPr lvl="1">
              <a:lnSpc>
                <a:spcPct val="120000"/>
              </a:lnSpc>
            </a:pPr>
            <a:r>
              <a:rPr lang="en-US" altLang="ja-JP" sz="1600" dirty="0"/>
              <a:t>Graph Cut textures</a:t>
            </a:r>
            <a:endParaRPr lang="en-US" altLang="ja-JP" sz="1800" dirty="0"/>
          </a:p>
          <a:p>
            <a:pPr marL="0" indent="0">
              <a:lnSpc>
                <a:spcPct val="120000"/>
              </a:lnSpc>
              <a:buNone/>
            </a:pPr>
            <a:endParaRPr lang="en-US" altLang="ja-JP" dirty="0"/>
          </a:p>
          <a:p>
            <a:pPr marL="0" indent="0">
              <a:lnSpc>
                <a:spcPct val="120000"/>
              </a:lnSpc>
              <a:buNone/>
            </a:pPr>
            <a:endParaRPr kumimoji="1" lang="en-US" altLang="ja-JP" dirty="0"/>
          </a:p>
        </p:txBody>
      </p:sp>
    </p:spTree>
    <p:extLst>
      <p:ext uri="{BB962C8B-B14F-4D97-AF65-F5344CB8AC3E}">
        <p14:creationId xmlns:p14="http://schemas.microsoft.com/office/powerpoint/2010/main" val="1695664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78781" y="3769360"/>
            <a:ext cx="11708780" cy="2871191"/>
          </a:xfrm>
        </p:spPr>
        <p:txBody>
          <a:bodyPr>
            <a:normAutofit/>
          </a:bodyPr>
          <a:lstStyle/>
          <a:p>
            <a:r>
              <a:rPr kumimoji="1" lang="en-US" altLang="ja-JP" dirty="0"/>
              <a:t>ICCV 1999</a:t>
            </a:r>
            <a:r>
              <a:rPr lang="ja-JP" altLang="en-US" dirty="0"/>
              <a:t> </a:t>
            </a:r>
            <a:endParaRPr kumimoji="1" lang="en-US" altLang="ja-JP" dirty="0"/>
          </a:p>
          <a:p>
            <a:pPr marL="0" indent="0">
              <a:buNone/>
            </a:pPr>
            <a:r>
              <a:rPr kumimoji="1" lang="ja-JP" altLang="en-US" sz="2400" b="1" dirty="0"/>
              <a:t>背景</a:t>
            </a:r>
            <a:r>
              <a:rPr kumimoji="1" lang="ja-JP" altLang="en-US" sz="2400" dirty="0"/>
              <a:t> </a:t>
            </a:r>
            <a:r>
              <a:rPr kumimoji="1" lang="en-US" altLang="ja-JP" sz="2400" dirty="0"/>
              <a:t>:</a:t>
            </a:r>
            <a:r>
              <a:rPr lang="ja-JP" altLang="en-US" sz="2400" dirty="0"/>
              <a:t> 幅広い応用があるため</a:t>
            </a:r>
            <a:r>
              <a:rPr lang="en-US" altLang="ja-JP" sz="2400" dirty="0"/>
              <a:t>『</a:t>
            </a:r>
            <a:r>
              <a:rPr kumimoji="1" lang="ja-JP" altLang="en-US" sz="2400" dirty="0"/>
              <a:t>テクスチャ合成</a:t>
            </a:r>
            <a:r>
              <a:rPr kumimoji="1" lang="en-US" altLang="ja-JP" sz="2400" dirty="0"/>
              <a:t>』</a:t>
            </a:r>
            <a:r>
              <a:rPr kumimoji="1" lang="ja-JP" altLang="en-US" sz="2400" dirty="0"/>
              <a:t>は需要の高い技術．</a:t>
            </a:r>
            <a:endParaRPr kumimoji="1" lang="en-US" altLang="ja-JP" sz="2400" dirty="0"/>
          </a:p>
          <a:p>
            <a:pPr marL="0" indent="0">
              <a:buNone/>
            </a:pPr>
            <a:r>
              <a:rPr lang="ja-JP" altLang="en-US" sz="2400" b="1" dirty="0"/>
              <a:t>課題</a:t>
            </a:r>
            <a:r>
              <a:rPr lang="ja-JP" altLang="en-US" sz="2400" dirty="0"/>
              <a:t> </a:t>
            </a:r>
            <a:r>
              <a:rPr lang="en-US" altLang="ja-JP" sz="2400" dirty="0"/>
              <a:t>:</a:t>
            </a:r>
            <a:r>
              <a:rPr lang="ja-JP" altLang="en-US" sz="2400" dirty="0"/>
              <a:t> 当時既存のテクスチャ合成技術は，</a:t>
            </a:r>
            <a:r>
              <a:rPr lang="en-US" altLang="ja-JP" sz="2400" dirty="0"/>
              <a:t>Markov random</a:t>
            </a:r>
            <a:r>
              <a:rPr lang="ja-JP" altLang="en-US" sz="2400" dirty="0"/>
              <a:t> </a:t>
            </a:r>
            <a:r>
              <a:rPr lang="en-US" altLang="ja-JP" sz="2400" dirty="0"/>
              <a:t>field</a:t>
            </a:r>
            <a:r>
              <a:rPr lang="ja-JP" altLang="en-US" sz="2400" dirty="0"/>
              <a:t>や周波数解析に基づくものだったが，多様なテクスチャに対してよい合成は難しかった．</a:t>
            </a:r>
            <a:endParaRPr lang="en-US" altLang="ja-JP" sz="2400" dirty="0"/>
          </a:p>
          <a:p>
            <a:pPr marL="0" indent="0">
              <a:buNone/>
            </a:pPr>
            <a:r>
              <a:rPr lang="ja-JP" altLang="en-US" sz="2400" b="1" dirty="0"/>
              <a:t>提案</a:t>
            </a:r>
            <a:r>
              <a:rPr lang="ja-JP" altLang="en-US" sz="2400" dirty="0"/>
              <a:t> </a:t>
            </a:r>
            <a:r>
              <a:rPr lang="en-US" altLang="ja-JP" sz="2400" dirty="0"/>
              <a:t>: </a:t>
            </a:r>
            <a:r>
              <a:rPr lang="ja-JP" altLang="en-US" sz="2400" dirty="0"/>
              <a:t>中心から徐々に合成を進めるアルゴリズムを提案．新しい画素値を埋めるときに入力画像から似た近傍領域を持つ画素をサンプリングする</a:t>
            </a:r>
            <a:endParaRPr kumimoji="1" lang="en-US" altLang="ja-JP" sz="2400" dirty="0"/>
          </a:p>
        </p:txBody>
      </p:sp>
      <p:pic>
        <p:nvPicPr>
          <p:cNvPr id="4" name="図 3"/>
          <p:cNvPicPr>
            <a:picLocks noChangeAspect="1"/>
          </p:cNvPicPr>
          <p:nvPr/>
        </p:nvPicPr>
        <p:blipFill rotWithShape="1">
          <a:blip r:embed="rId2"/>
          <a:srcRect l="11933" t="25481" r="19138" b="36741"/>
          <a:stretch/>
        </p:blipFill>
        <p:spPr>
          <a:xfrm>
            <a:off x="955041" y="121920"/>
            <a:ext cx="9647458" cy="3474720"/>
          </a:xfrm>
          <a:prstGeom prst="rect">
            <a:avLst/>
          </a:prstGeom>
        </p:spPr>
      </p:pic>
    </p:spTree>
    <p:extLst>
      <p:ext uri="{BB962C8B-B14F-4D97-AF65-F5344CB8AC3E}">
        <p14:creationId xmlns:p14="http://schemas.microsoft.com/office/powerpoint/2010/main" val="21853590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9847" y="365126"/>
            <a:ext cx="11267714" cy="733270"/>
          </a:xfrm>
        </p:spPr>
        <p:txBody>
          <a:bodyPr>
            <a:normAutofit/>
          </a:bodyPr>
          <a:lstStyle/>
          <a:p>
            <a:r>
              <a:rPr kumimoji="1" lang="ja-JP" altLang="en-US" dirty="0"/>
              <a:t>実装例 </a:t>
            </a:r>
            <a:r>
              <a:rPr kumimoji="1" lang="en-US" altLang="ja-JP" dirty="0"/>
              <a:t>– </a:t>
            </a:r>
            <a:r>
              <a:rPr kumimoji="1" lang="ja-JP" altLang="en-US" sz="2400" dirty="0"/>
              <a:t>プログラミング課題として出題</a:t>
            </a:r>
            <a:r>
              <a:rPr lang="ja-JP" altLang="en-US" sz="2400" dirty="0"/>
              <a:t>する予定</a:t>
            </a:r>
            <a:endParaRPr kumimoji="1" lang="ja-JP" altLang="en-US" dirty="0"/>
          </a:p>
        </p:txBody>
      </p:sp>
      <p:grpSp>
        <p:nvGrpSpPr>
          <p:cNvPr id="19" name="グループ化 18"/>
          <p:cNvGrpSpPr/>
          <p:nvPr/>
        </p:nvGrpSpPr>
        <p:grpSpPr>
          <a:xfrm>
            <a:off x="2179637" y="1355637"/>
            <a:ext cx="7650163" cy="5192800"/>
            <a:chOff x="1404937" y="652462"/>
            <a:chExt cx="8929327" cy="6061075"/>
          </a:xfrm>
        </p:grpSpPr>
        <p:pic>
          <p:nvPicPr>
            <p:cNvPr id="13" name="図 12"/>
            <p:cNvPicPr>
              <a:picLocks noChangeAspect="1"/>
            </p:cNvPicPr>
            <p:nvPr/>
          </p:nvPicPr>
          <p:blipFill>
            <a:blip r:embed="rId2"/>
            <a:stretch>
              <a:fillRect/>
            </a:stretch>
          </p:blipFill>
          <p:spPr>
            <a:xfrm>
              <a:off x="4471987" y="652462"/>
              <a:ext cx="2795227" cy="2911475"/>
            </a:xfrm>
            <a:prstGeom prst="rect">
              <a:avLst/>
            </a:prstGeom>
          </p:spPr>
        </p:pic>
        <p:pic>
          <p:nvPicPr>
            <p:cNvPr id="14" name="図 13"/>
            <p:cNvPicPr>
              <a:picLocks noChangeAspect="1"/>
            </p:cNvPicPr>
            <p:nvPr/>
          </p:nvPicPr>
          <p:blipFill>
            <a:blip r:embed="rId3"/>
            <a:stretch>
              <a:fillRect/>
            </a:stretch>
          </p:blipFill>
          <p:spPr>
            <a:xfrm>
              <a:off x="7539037" y="652462"/>
              <a:ext cx="2795227" cy="2911475"/>
            </a:xfrm>
            <a:prstGeom prst="rect">
              <a:avLst/>
            </a:prstGeom>
          </p:spPr>
        </p:pic>
        <p:pic>
          <p:nvPicPr>
            <p:cNvPr id="15" name="図 14"/>
            <p:cNvPicPr>
              <a:picLocks noChangeAspect="1"/>
            </p:cNvPicPr>
            <p:nvPr/>
          </p:nvPicPr>
          <p:blipFill>
            <a:blip r:embed="rId4"/>
            <a:stretch>
              <a:fillRect/>
            </a:stretch>
          </p:blipFill>
          <p:spPr>
            <a:xfrm>
              <a:off x="4471987" y="3802062"/>
              <a:ext cx="2795227" cy="2911475"/>
            </a:xfrm>
            <a:prstGeom prst="rect">
              <a:avLst/>
            </a:prstGeom>
          </p:spPr>
        </p:pic>
        <p:pic>
          <p:nvPicPr>
            <p:cNvPr id="16" name="図 15"/>
            <p:cNvPicPr>
              <a:picLocks noChangeAspect="1"/>
            </p:cNvPicPr>
            <p:nvPr/>
          </p:nvPicPr>
          <p:blipFill>
            <a:blip r:embed="rId5"/>
            <a:stretch>
              <a:fillRect/>
            </a:stretch>
          </p:blipFill>
          <p:spPr>
            <a:xfrm>
              <a:off x="1404937" y="3802062"/>
              <a:ext cx="2795227" cy="2911475"/>
            </a:xfrm>
            <a:prstGeom prst="rect">
              <a:avLst/>
            </a:prstGeom>
          </p:spPr>
        </p:pic>
        <p:pic>
          <p:nvPicPr>
            <p:cNvPr id="18" name="図 17"/>
            <p:cNvPicPr>
              <a:picLocks noChangeAspect="1"/>
            </p:cNvPicPr>
            <p:nvPr/>
          </p:nvPicPr>
          <p:blipFill>
            <a:blip r:embed="rId6"/>
            <a:stretch>
              <a:fillRect/>
            </a:stretch>
          </p:blipFill>
          <p:spPr>
            <a:xfrm>
              <a:off x="7539037" y="3802062"/>
              <a:ext cx="2795227" cy="2911475"/>
            </a:xfrm>
            <a:prstGeom prst="rect">
              <a:avLst/>
            </a:prstGeom>
          </p:spPr>
        </p:pic>
      </p:grpSp>
      <p:pic>
        <p:nvPicPr>
          <p:cNvPr id="20" name="図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55901" y="2030389"/>
            <a:ext cx="1054100" cy="1054100"/>
          </a:xfrm>
          <a:prstGeom prst="rect">
            <a:avLst/>
          </a:prstGeom>
        </p:spPr>
      </p:pic>
      <p:sp>
        <p:nvSpPr>
          <p:cNvPr id="21" name="正方形/長方形 20"/>
          <p:cNvSpPr/>
          <p:nvPr/>
        </p:nvSpPr>
        <p:spPr>
          <a:xfrm>
            <a:off x="2628902" y="3066534"/>
            <a:ext cx="1233030" cy="523220"/>
          </a:xfrm>
          <a:prstGeom prst="rect">
            <a:avLst/>
          </a:prstGeom>
        </p:spPr>
        <p:txBody>
          <a:bodyPr wrap="none">
            <a:spAutoFit/>
          </a:bodyPr>
          <a:lstStyle/>
          <a:p>
            <a:r>
              <a:rPr lang="en-US" altLang="ja-JP" sz="2800" dirty="0"/>
              <a:t>sample</a:t>
            </a:r>
            <a:endParaRPr lang="ja-JP" altLang="en-US" sz="2800" dirty="0"/>
          </a:p>
        </p:txBody>
      </p:sp>
    </p:spTree>
    <p:extLst>
      <p:ext uri="{BB962C8B-B14F-4D97-AF65-F5344CB8AC3E}">
        <p14:creationId xmlns:p14="http://schemas.microsoft.com/office/powerpoint/2010/main" val="38134182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385868" y="1912982"/>
                <a:ext cx="6087503" cy="3921760"/>
              </a:xfrm>
              <a:solidFill>
                <a:schemeClr val="accent4">
                  <a:lumMod val="20000"/>
                  <a:lumOff val="80000"/>
                </a:schemeClr>
              </a:solidFill>
            </p:spPr>
            <p:txBody>
              <a:bodyPr>
                <a:normAutofit/>
              </a:bodyPr>
              <a:lstStyle/>
              <a:p>
                <a:pPr marL="0" indent="0">
                  <a:lnSpc>
                    <a:spcPct val="100000"/>
                  </a:lnSpc>
                  <a:spcBef>
                    <a:spcPts val="600"/>
                  </a:spcBef>
                  <a:buNone/>
                </a:pPr>
                <a:r>
                  <a:rPr lang="ja-JP" altLang="en-US" sz="2400" b="1" dirty="0"/>
                  <a:t>入力</a:t>
                </a:r>
                <a:r>
                  <a:rPr lang="ja-JP" altLang="en-US" sz="2400" dirty="0"/>
                  <a:t> </a:t>
                </a:r>
                <a:r>
                  <a:rPr lang="en-US" altLang="ja-JP" sz="2400" dirty="0"/>
                  <a:t>: </a:t>
                </a:r>
                <a:r>
                  <a:rPr lang="ja-JP" altLang="en-US" sz="2400" dirty="0"/>
                  <a:t>サンプル画像 </a:t>
                </a:r>
                <a:r>
                  <a:rPr lang="en-US" altLang="ja-JP" sz="2400" i="1" dirty="0" err="1"/>
                  <a:t>I</a:t>
                </a:r>
                <a:r>
                  <a:rPr lang="en-US" altLang="ja-JP" sz="2400" i="1" baseline="-25000" dirty="0" err="1"/>
                  <a:t>smp</a:t>
                </a:r>
                <a:r>
                  <a:rPr lang="ja-JP" altLang="en-US" sz="2400" dirty="0" err="1"/>
                  <a:t>，</a:t>
                </a:r>
                <a:r>
                  <a:rPr lang="ja-JP" altLang="en-US" sz="2400" dirty="0"/>
                  <a:t>窓サイズ</a:t>
                </a:r>
                <a:r>
                  <a:rPr lang="en-US" altLang="ja-JP" sz="2400" i="1" dirty="0"/>
                  <a:t>k</a:t>
                </a:r>
              </a:p>
              <a:p>
                <a:pPr marL="0" indent="0">
                  <a:lnSpc>
                    <a:spcPct val="100000"/>
                  </a:lnSpc>
                  <a:spcBef>
                    <a:spcPts val="600"/>
                  </a:spcBef>
                  <a:buNone/>
                </a:pPr>
                <a:r>
                  <a:rPr lang="ja-JP" altLang="en-US" sz="2400" b="1" dirty="0"/>
                  <a:t>出力</a:t>
                </a:r>
                <a:r>
                  <a:rPr lang="ja-JP" altLang="en-US" sz="2400" dirty="0"/>
                  <a:t> </a:t>
                </a:r>
                <a:r>
                  <a:rPr lang="en-US" altLang="ja-JP" sz="2400" dirty="0"/>
                  <a:t>: </a:t>
                </a:r>
                <a:r>
                  <a:rPr lang="ja-JP" altLang="en-US" sz="2400" dirty="0"/>
                  <a:t>合成画像 </a:t>
                </a:r>
                <a:r>
                  <a:rPr lang="en-US" altLang="ja-JP" sz="2400" i="1" dirty="0"/>
                  <a:t>I</a:t>
                </a:r>
                <a:r>
                  <a:rPr lang="en-US" altLang="ja-JP" sz="2400" dirty="0"/>
                  <a:t> </a:t>
                </a:r>
              </a:p>
              <a:p>
                <a:pPr marL="0" indent="0">
                  <a:lnSpc>
                    <a:spcPct val="100000"/>
                  </a:lnSpc>
                  <a:spcBef>
                    <a:spcPts val="600"/>
                  </a:spcBef>
                  <a:buNone/>
                </a:pPr>
                <a:endParaRPr lang="en-US" altLang="ja-JP" sz="700" dirty="0"/>
              </a:p>
              <a:p>
                <a:pPr marL="457200" indent="-457200">
                  <a:lnSpc>
                    <a:spcPct val="100000"/>
                  </a:lnSpc>
                  <a:spcBef>
                    <a:spcPts val="600"/>
                  </a:spcBef>
                  <a:buAutoNum type="arabicPeriod"/>
                </a:pPr>
                <a:r>
                  <a:rPr lang="ja-JP" altLang="en-US" sz="2400" dirty="0"/>
                  <a:t>画像</a:t>
                </a:r>
                <a:r>
                  <a:rPr lang="en-US" altLang="ja-JP" sz="2400" i="1" dirty="0"/>
                  <a:t>I </a:t>
                </a:r>
                <a:r>
                  <a:rPr lang="ja-JP" altLang="en-US" sz="2400" dirty="0"/>
                  <a:t>の中心</a:t>
                </a:r>
                <a:r>
                  <a:rPr lang="en-US" altLang="ja-JP" sz="2400" dirty="0"/>
                  <a:t>3x3</a:t>
                </a:r>
                <a:r>
                  <a:rPr lang="ja-JP" altLang="en-US" sz="2400" dirty="0"/>
                  <a:t>画素をランダム初期化</a:t>
                </a:r>
                <a:endParaRPr lang="en-US" altLang="ja-JP" sz="2400" dirty="0"/>
              </a:p>
              <a:p>
                <a:pPr marL="457200" indent="-457200">
                  <a:lnSpc>
                    <a:spcPct val="100000"/>
                  </a:lnSpc>
                  <a:spcBef>
                    <a:spcPts val="600"/>
                  </a:spcBef>
                  <a:buAutoNum type="arabicPeriod"/>
                </a:pPr>
                <a:r>
                  <a:rPr lang="ja-JP" altLang="en-US" sz="2400" dirty="0"/>
                  <a:t>以下を繰り返す</a:t>
                </a:r>
                <a:r>
                  <a:rPr lang="en-US" altLang="ja-JP" sz="2400" dirty="0"/>
                  <a:t>  </a:t>
                </a:r>
              </a:p>
              <a:p>
                <a:pPr marL="457200" lvl="1" indent="0">
                  <a:lnSpc>
                    <a:spcPct val="100000"/>
                  </a:lnSpc>
                  <a:spcBef>
                    <a:spcPts val="600"/>
                  </a:spcBef>
                  <a:buNone/>
                </a:pPr>
                <a:r>
                  <a:rPr lang="en-US" altLang="ja-JP" sz="2000" dirty="0"/>
                  <a:t>2.1 </a:t>
                </a:r>
                <a:r>
                  <a:rPr lang="ja-JP" altLang="en-US" sz="2000" dirty="0"/>
                  <a:t>既合成部分の隣接画素 </a:t>
                </a:r>
                <a:r>
                  <a:rPr lang="en-US" altLang="ja-JP" sz="2000" i="1" dirty="0"/>
                  <a:t>p</a:t>
                </a:r>
                <a:r>
                  <a:rPr lang="en-US" altLang="ja-JP" sz="2000" dirty="0"/>
                  <a:t> </a:t>
                </a:r>
                <a:r>
                  <a:rPr lang="ja-JP" altLang="en-US" sz="2000" dirty="0"/>
                  <a:t>を選択</a:t>
                </a:r>
                <a:endParaRPr lang="en-US" altLang="ja-JP" sz="2000" dirty="0"/>
              </a:p>
              <a:p>
                <a:pPr marL="457200" lvl="1" indent="0">
                  <a:lnSpc>
                    <a:spcPct val="100000"/>
                  </a:lnSpc>
                  <a:spcBef>
                    <a:spcPts val="600"/>
                  </a:spcBef>
                  <a:buNone/>
                </a:pPr>
                <a:r>
                  <a:rPr lang="en-US" altLang="ja-JP" sz="2000" dirty="0"/>
                  <a:t>2.2 </a:t>
                </a:r>
                <a:r>
                  <a:rPr lang="en-US" altLang="ja-JP" sz="2000" i="1" dirty="0"/>
                  <a:t>p</a:t>
                </a:r>
                <a:r>
                  <a:rPr lang="ja-JP" altLang="en-US" sz="2000" dirty="0"/>
                  <a:t>の近傍 </a:t>
                </a:r>
                <a:r>
                  <a:rPr lang="en-US" altLang="ja-JP" sz="2000" i="1" dirty="0"/>
                  <a:t>w</a:t>
                </a:r>
                <a:r>
                  <a:rPr lang="en-US" altLang="ja-JP" sz="2000" dirty="0"/>
                  <a:t>(</a:t>
                </a:r>
                <a:r>
                  <a:rPr lang="en-US" altLang="ja-JP" sz="2000" i="1" dirty="0"/>
                  <a:t>p</a:t>
                </a:r>
                <a:r>
                  <a:rPr lang="en-US" altLang="ja-JP" sz="2000" dirty="0"/>
                  <a:t>) </a:t>
                </a:r>
                <a:r>
                  <a:rPr lang="ja-JP" altLang="en-US" sz="2000" dirty="0"/>
                  <a:t>と最も似た領域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𝑤</m:t>
                        </m:r>
                      </m:e>
                      <m:sub>
                        <m:r>
                          <a:rPr lang="en-US" altLang="ja-JP" sz="2000" i="1">
                            <a:latin typeface="Cambria Math" panose="02040503050406030204" pitchFamily="18" charset="0"/>
                          </a:rPr>
                          <m:t>𝑏𝑒𝑠𝑡</m:t>
                        </m:r>
                      </m:sub>
                    </m:sSub>
                  </m:oMath>
                </a14:m>
                <a:r>
                  <a:rPr lang="ja-JP" altLang="en-US" sz="2000" dirty="0"/>
                  <a:t> を </a:t>
                </a:r>
                <a:r>
                  <a:rPr lang="en-US" altLang="ja-JP" sz="2000" i="1" dirty="0" err="1"/>
                  <a:t>I</a:t>
                </a:r>
                <a:r>
                  <a:rPr lang="en-US" altLang="ja-JP" sz="2000" i="1" baseline="-25000" dirty="0" err="1"/>
                  <a:t>smp</a:t>
                </a:r>
                <a:r>
                  <a:rPr lang="en-US" altLang="ja-JP" sz="2000" dirty="0"/>
                  <a:t> </a:t>
                </a:r>
                <a:r>
                  <a:rPr lang="ja-JP" altLang="en-US" sz="2000" dirty="0"/>
                  <a:t>より検索</a:t>
                </a:r>
                <a:endParaRPr lang="en-US" altLang="ja-JP" sz="1800" dirty="0"/>
              </a:p>
              <a:p>
                <a:pPr marL="457200" lvl="1" indent="0">
                  <a:lnSpc>
                    <a:spcPct val="100000"/>
                  </a:lnSpc>
                  <a:spcBef>
                    <a:spcPts val="600"/>
                  </a:spcBef>
                  <a:buNone/>
                </a:pPr>
                <a:r>
                  <a:rPr lang="en-US" altLang="ja-JP" sz="2000" dirty="0"/>
                  <a:t>2.3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𝑤</m:t>
                        </m:r>
                      </m:e>
                      <m:sub>
                        <m:r>
                          <a:rPr lang="en-US" altLang="ja-JP" sz="2000" i="1">
                            <a:latin typeface="Cambria Math" panose="02040503050406030204" pitchFamily="18" charset="0"/>
                          </a:rPr>
                          <m:t>𝑏𝑒𝑠𝑡</m:t>
                        </m:r>
                      </m:sub>
                    </m:sSub>
                  </m:oMath>
                </a14:m>
                <a:r>
                  <a:rPr lang="ja-JP" altLang="en-US" sz="2000" dirty="0"/>
                  <a:t>の中央画素値を </a:t>
                </a:r>
                <a:r>
                  <a:rPr lang="en-US" altLang="ja-JP" sz="2000" i="1" dirty="0"/>
                  <a:t>p</a:t>
                </a:r>
                <a:r>
                  <a:rPr lang="en-US" altLang="ja-JP" sz="2000" dirty="0"/>
                  <a:t> </a:t>
                </a:r>
                <a:r>
                  <a:rPr lang="ja-JP" altLang="en-US" sz="2000" dirty="0"/>
                  <a:t>に代入</a:t>
                </a:r>
                <a:endParaRPr lang="en-US" altLang="ja-JP" sz="2000" dirty="0"/>
              </a:p>
              <a:p>
                <a:pPr marL="457200" lvl="1" indent="0">
                  <a:lnSpc>
                    <a:spcPct val="100000"/>
                  </a:lnSpc>
                  <a:spcBef>
                    <a:spcPts val="600"/>
                  </a:spcBef>
                  <a:buNone/>
                </a:pPr>
                <a:r>
                  <a:rPr lang="en-US" altLang="ja-JP" sz="2000" dirty="0"/>
                  <a:t>2.4 </a:t>
                </a:r>
                <a:r>
                  <a:rPr lang="ja-JP" altLang="en-US" sz="2000" dirty="0"/>
                  <a:t>全画素の合成がなされたら終了</a:t>
                </a:r>
                <a:endParaRPr lang="en-US" altLang="ja-JP" sz="2000" dirty="0"/>
              </a:p>
              <a:p>
                <a:pPr marL="457200" lvl="1" indent="0">
                  <a:lnSpc>
                    <a:spcPct val="100000"/>
                  </a:lnSpc>
                  <a:spcBef>
                    <a:spcPts val="600"/>
                  </a:spcBef>
                  <a:buNone/>
                </a:pPr>
                <a:endParaRPr kumimoji="1" lang="en-US" altLang="ja-JP" sz="1800" dirty="0"/>
              </a:p>
              <a:p>
                <a:pPr marL="457200" lvl="1" indent="0">
                  <a:lnSpc>
                    <a:spcPct val="100000"/>
                  </a:lnSpc>
                  <a:spcBef>
                    <a:spcPts val="600"/>
                  </a:spcBef>
                  <a:buNone/>
                </a:pPr>
                <a:endParaRPr lang="en-US" altLang="ja-JP" sz="1800" dirty="0"/>
              </a:p>
              <a:p>
                <a:pPr marL="457200" lvl="1" indent="0">
                  <a:lnSpc>
                    <a:spcPct val="100000"/>
                  </a:lnSpc>
                  <a:spcBef>
                    <a:spcPts val="600"/>
                  </a:spcBef>
                  <a:buNone/>
                </a:pPr>
                <a:endParaRPr kumimoji="1" lang="en-US" altLang="ja-JP" sz="1800" dirty="0"/>
              </a:p>
              <a:p>
                <a:pPr marL="457200" lvl="1" indent="0">
                  <a:lnSpc>
                    <a:spcPct val="100000"/>
                  </a:lnSpc>
                  <a:spcBef>
                    <a:spcPts val="600"/>
                  </a:spcBef>
                  <a:buNone/>
                </a:pPr>
                <a:endParaRPr lang="en-US" altLang="ja-JP" sz="1800" dirty="0"/>
              </a:p>
              <a:p>
                <a:pPr marL="457200" lvl="1" indent="0">
                  <a:lnSpc>
                    <a:spcPct val="100000"/>
                  </a:lnSpc>
                  <a:spcBef>
                    <a:spcPts val="600"/>
                  </a:spcBef>
                  <a:buNone/>
                </a:pPr>
                <a:endParaRPr kumimoji="1" lang="ja-JP" altLang="en-US" sz="18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385868" y="1912982"/>
                <a:ext cx="6087503" cy="3921760"/>
              </a:xfrm>
              <a:blipFill rotWithShape="0">
                <a:blip r:embed="rId3"/>
                <a:stretch>
                  <a:fillRect l="-2302" t="-1244"/>
                </a:stretch>
              </a:blipFill>
            </p:spPr>
            <p:txBody>
              <a:bodyPr/>
              <a:lstStyle/>
              <a:p>
                <a:r>
                  <a:rPr lang="ja-JP" altLang="en-US">
                    <a:noFill/>
                  </a:rPr>
                  <a:t> </a:t>
                </a:r>
              </a:p>
            </p:txBody>
          </p:sp>
        </mc:Fallback>
      </mc:AlternateContent>
      <p:sp>
        <p:nvSpPr>
          <p:cNvPr id="4" name="正方形/長方形 3"/>
          <p:cNvSpPr/>
          <p:nvPr/>
        </p:nvSpPr>
        <p:spPr>
          <a:xfrm>
            <a:off x="371354" y="229579"/>
            <a:ext cx="6102017" cy="646331"/>
          </a:xfrm>
          <a:prstGeom prst="rect">
            <a:avLst/>
          </a:prstGeom>
        </p:spPr>
        <p:txBody>
          <a:bodyPr wrap="square">
            <a:spAutoFit/>
          </a:bodyPr>
          <a:lstStyle/>
          <a:p>
            <a:r>
              <a:rPr lang="ja-JP" altLang="en-US" sz="3600" dirty="0">
                <a:latin typeface="メイリオ" panose="020B0604030504040204" pitchFamily="50" charset="-128"/>
                <a:ea typeface="メイリオ" panose="020B0604030504040204" pitchFamily="50" charset="-128"/>
                <a:cs typeface="メイリオ" panose="020B0604030504040204" pitchFamily="50" charset="-128"/>
              </a:rPr>
              <a:t>アルゴリズム </a:t>
            </a:r>
            <a: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3600" dirty="0">
                <a:latin typeface="メイリオ" panose="020B0604030504040204" pitchFamily="50" charset="-128"/>
                <a:ea typeface="メイリオ" panose="020B0604030504040204" pitchFamily="50" charset="-128"/>
                <a:cs typeface="メイリオ" panose="020B0604030504040204" pitchFamily="50" charset="-128"/>
              </a:rPr>
              <a:t>簡易版</a:t>
            </a:r>
            <a: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3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8238369" y="2126343"/>
            <a:ext cx="2031325"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サンプル画像</a:t>
            </a:r>
          </a:p>
        </p:txBody>
      </p:sp>
      <p:sp>
        <p:nvSpPr>
          <p:cNvPr id="7" name="正方形/長方形 6"/>
          <p:cNvSpPr/>
          <p:nvPr/>
        </p:nvSpPr>
        <p:spPr>
          <a:xfrm>
            <a:off x="8291709" y="6193135"/>
            <a:ext cx="2031325"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合成中の画像</a:t>
            </a:r>
          </a:p>
        </p:txBody>
      </p:sp>
      <p:sp>
        <p:nvSpPr>
          <p:cNvPr id="8" name="コンテンツ プレースホルダー 2"/>
          <p:cNvSpPr txBox="1">
            <a:spLocks/>
          </p:cNvSpPr>
          <p:nvPr/>
        </p:nvSpPr>
        <p:spPr>
          <a:xfrm>
            <a:off x="371354" y="1275330"/>
            <a:ext cx="5794274" cy="5244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t>中央からテクスチャを</a:t>
            </a:r>
            <a:r>
              <a:rPr lang="en-US" altLang="ja-JP" sz="2400" dirty="0"/>
              <a:t>”grow”</a:t>
            </a:r>
            <a:r>
              <a:rPr lang="ja-JP" altLang="en-US" sz="2400" dirty="0"/>
              <a:t>させる</a:t>
            </a:r>
            <a:endParaRPr lang="en-US" altLang="ja-JP" sz="2400" dirty="0"/>
          </a:p>
        </p:txBody>
      </p:sp>
      <mc:AlternateContent xmlns:mc="http://schemas.openxmlformats.org/markup-compatibility/2006" xmlns:a14="http://schemas.microsoft.com/office/drawing/2010/main">
        <mc:Choice Requires="a14">
          <p:sp>
            <p:nvSpPr>
              <p:cNvPr id="9" name="正方形/長方形 8"/>
              <p:cNvSpPr/>
              <p:nvPr/>
            </p:nvSpPr>
            <p:spPr>
              <a:xfrm>
                <a:off x="6821712" y="-1608287"/>
                <a:ext cx="6807201" cy="1282018"/>
              </a:xfrm>
              <a:prstGeom prst="rect">
                <a:avLst/>
              </a:prstGeom>
            </p:spPr>
            <p:txBody>
              <a:bodyPr wrap="square">
                <a:spAutoFit/>
              </a:bodyPr>
              <a:lstStyle/>
              <a:p>
                <a:pPr lvl="2">
                  <a:spcBef>
                    <a:spcPts val="600"/>
                  </a:spcBef>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𝑤</m:t>
                        </m:r>
                      </m:e>
                      <m:sub>
                        <m:r>
                          <a:rPr lang="en-US" altLang="ja-JP" i="1">
                            <a:latin typeface="Cambria Math" panose="02040503050406030204" pitchFamily="18" charset="0"/>
                          </a:rPr>
                          <m:t>𝑏𝑒𝑠𝑡</m:t>
                        </m:r>
                      </m:sub>
                    </m:sSub>
                    <m:r>
                      <a:rPr lang="en-US" altLang="ja-JP" i="1">
                        <a:latin typeface="Cambria Math" panose="02040503050406030204" pitchFamily="18" charset="0"/>
                      </a:rPr>
                      <m:t>=</m:t>
                    </m:r>
                    <m:func>
                      <m:funcPr>
                        <m:ctrlPr>
                          <a:rPr lang="en-US" altLang="ja-JP" i="1">
                            <a:latin typeface="Cambria Math" panose="02040503050406030204" pitchFamily="18" charset="0"/>
                          </a:rPr>
                        </m:ctrlPr>
                      </m:funcPr>
                      <m:fName>
                        <m:limLow>
                          <m:limLowPr>
                            <m:ctrlPr>
                              <a:rPr lang="en-US" altLang="ja-JP" i="1">
                                <a:latin typeface="Cambria Math" panose="02040503050406030204" pitchFamily="18" charset="0"/>
                              </a:rPr>
                            </m:ctrlPr>
                          </m:limLowPr>
                          <m:e>
                            <m:r>
                              <m:rPr>
                                <m:sty m:val="p"/>
                              </m:rPr>
                              <a:rPr lang="en-US" altLang="ja-JP">
                                <a:latin typeface="Cambria Math" panose="02040503050406030204" pitchFamily="18" charset="0"/>
                              </a:rPr>
                              <m:t>argmin</m:t>
                            </m:r>
                          </m:e>
                          <m:lim>
                            <m:sSup>
                              <m:sSupPr>
                                <m:ctrlPr>
                                  <a:rPr lang="en-US" altLang="ja-JP" i="1">
                                    <a:latin typeface="Cambria Math" panose="02040503050406030204" pitchFamily="18" charset="0"/>
                                  </a:rPr>
                                </m:ctrlPr>
                              </m:sSupPr>
                              <m:e>
                                <m:r>
                                  <a:rPr lang="en-US" altLang="ja-JP" i="1">
                                    <a:latin typeface="Cambria Math" panose="02040503050406030204" pitchFamily="18" charset="0"/>
                                  </a:rPr>
                                  <m:t>𝑤</m:t>
                                </m:r>
                              </m:e>
                              <m:sup>
                                <m:r>
                                  <a:rPr lang="en-US" altLang="ja-JP" i="1">
                                    <a:latin typeface="Cambria Math" panose="02040503050406030204" pitchFamily="18" charset="0"/>
                                  </a:rPr>
                                  <m:t>′</m:t>
                                </m:r>
                              </m:sup>
                            </m:sSup>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𝐼</m:t>
                                </m:r>
                              </m:e>
                              <m:sub>
                                <m:r>
                                  <a:rPr lang="en-US" altLang="ja-JP" i="1">
                                    <a:latin typeface="Cambria Math" panose="02040503050406030204" pitchFamily="18" charset="0"/>
                                  </a:rPr>
                                  <m:t>𝑠𝑚𝑝</m:t>
                                </m:r>
                              </m:sub>
                            </m:sSub>
                          </m:lim>
                        </m:limLow>
                      </m:fName>
                      <m:e>
                        <m:r>
                          <a:rPr lang="en-US" altLang="ja-JP" i="1">
                            <a:latin typeface="Cambria Math" panose="02040503050406030204" pitchFamily="18" charset="0"/>
                          </a:rPr>
                          <m:t>𝑑</m:t>
                        </m:r>
                        <m:d>
                          <m:dPr>
                            <m:ctrlPr>
                              <a:rPr lang="en-US" altLang="ja-JP" i="1">
                                <a:latin typeface="Cambria Math" panose="02040503050406030204" pitchFamily="18" charset="0"/>
                              </a:rPr>
                            </m:ctrlPr>
                          </m:dPr>
                          <m:e>
                            <m:r>
                              <a:rPr lang="en-US" altLang="ja-JP" i="1">
                                <a:latin typeface="Cambria Math" panose="02040503050406030204" pitchFamily="18" charset="0"/>
                              </a:rPr>
                              <m:t>𝑤</m:t>
                            </m:r>
                            <m:d>
                              <m:dPr>
                                <m:ctrlPr>
                                  <a:rPr lang="en-US" altLang="ja-JP" i="1">
                                    <a:latin typeface="Cambria Math" panose="02040503050406030204" pitchFamily="18" charset="0"/>
                                  </a:rPr>
                                </m:ctrlPr>
                              </m:dPr>
                              <m:e>
                                <m:r>
                                  <a:rPr lang="en-US" altLang="ja-JP" i="1">
                                    <a:latin typeface="Cambria Math" panose="02040503050406030204" pitchFamily="18" charset="0"/>
                                  </a:rPr>
                                  <m:t>𝑝</m:t>
                                </m:r>
                              </m:e>
                            </m:d>
                            <m:r>
                              <a:rPr lang="en-US" altLang="ja-JP" i="1">
                                <a:latin typeface="Cambria Math" panose="02040503050406030204" pitchFamily="18" charset="0"/>
                              </a:rPr>
                              <m:t>,</m:t>
                            </m:r>
                            <m:r>
                              <a:rPr lang="en-US" altLang="ja-JP" i="1">
                                <a:latin typeface="Cambria Math" panose="02040503050406030204" pitchFamily="18" charset="0"/>
                              </a:rPr>
                              <m:t>𝑤</m:t>
                            </m:r>
                            <m:r>
                              <a:rPr lang="en-US" altLang="ja-JP" i="1">
                                <a:latin typeface="Cambria Math" panose="02040503050406030204" pitchFamily="18" charset="0"/>
                              </a:rPr>
                              <m:t>′</m:t>
                            </m:r>
                          </m:e>
                        </m:d>
                      </m:e>
                    </m:func>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p>
              <a:p>
                <a:pPr lvl="2">
                  <a:spcBef>
                    <a:spcPts val="600"/>
                  </a:spcBef>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類似度</a:t>
                </a:r>
                <a14:m>
                  <m:oMath xmlns:m="http://schemas.openxmlformats.org/officeDocument/2006/math">
                    <m:r>
                      <a:rPr lang="en-US" altLang="ja-JP" i="1">
                        <a:latin typeface="Cambria Math" panose="02040503050406030204" pitchFamily="18" charset="0"/>
                      </a:rPr>
                      <m:t>𝑑</m:t>
                    </m:r>
                    <m:d>
                      <m:dPr>
                        <m:ctrlPr>
                          <a:rPr lang="en-US" altLang="ja-JP" i="1">
                            <a:latin typeface="Cambria Math" panose="02040503050406030204" pitchFamily="18" charset="0"/>
                          </a:rPr>
                        </m:ctrlPr>
                      </m:dPr>
                      <m:e>
                        <m:r>
                          <a:rPr lang="en-US" altLang="ja-JP" i="1">
                            <a:latin typeface="Cambria Math" panose="02040503050406030204" pitchFamily="18" charset="0"/>
                          </a:rPr>
                          <m:t>𝑤</m:t>
                        </m:r>
                        <m:d>
                          <m:dPr>
                            <m:ctrlPr>
                              <a:rPr lang="en-US" altLang="ja-JP" i="1">
                                <a:latin typeface="Cambria Math" panose="02040503050406030204" pitchFamily="18" charset="0"/>
                              </a:rPr>
                            </m:ctrlPr>
                          </m:dPr>
                          <m:e>
                            <m:r>
                              <a:rPr lang="en-US" altLang="ja-JP" i="1">
                                <a:latin typeface="Cambria Math" panose="02040503050406030204" pitchFamily="18" charset="0"/>
                              </a:rPr>
                              <m:t>𝑝</m:t>
                            </m:r>
                          </m:e>
                        </m:d>
                        <m:r>
                          <a:rPr lang="en-US" altLang="ja-JP" i="1">
                            <a:latin typeface="Cambria Math" panose="02040503050406030204" pitchFamily="18" charset="0"/>
                          </a:rPr>
                          <m:t>,</m:t>
                        </m:r>
                        <m:r>
                          <a:rPr lang="en-US" altLang="ja-JP" i="1">
                            <a:latin typeface="Cambria Math" panose="02040503050406030204" pitchFamily="18" charset="0"/>
                          </a:rPr>
                          <m:t>𝑤</m:t>
                        </m:r>
                        <m:r>
                          <a:rPr lang="en-US" altLang="ja-JP" i="1">
                            <a:latin typeface="Cambria Math" panose="02040503050406030204" pitchFamily="18" charset="0"/>
                          </a:rPr>
                          <m:t>′</m:t>
                        </m:r>
                      </m:e>
                    </m:d>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には平均二乗誤差</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(SSD)</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を利用</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2">
                  <a:spcBef>
                    <a:spcPts val="600"/>
                  </a:spcBef>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r>
                      <a:rPr lang="en-US" altLang="ja-JP" i="1">
                        <a:latin typeface="Cambria Math" panose="02040503050406030204" pitchFamily="18" charset="0"/>
                      </a:rPr>
                      <m:t>𝑤</m:t>
                    </m:r>
                    <m:d>
                      <m:dPr>
                        <m:ctrlPr>
                          <a:rPr lang="en-US" altLang="ja-JP" i="1">
                            <a:latin typeface="Cambria Math" panose="02040503050406030204" pitchFamily="18" charset="0"/>
                          </a:rPr>
                        </m:ctrlPr>
                      </m:dPr>
                      <m:e>
                        <m:r>
                          <a:rPr lang="en-US" altLang="ja-JP" i="1">
                            <a:latin typeface="Cambria Math" panose="02040503050406030204" pitchFamily="18" charset="0"/>
                          </a:rPr>
                          <m:t>𝑝</m:t>
                        </m:r>
                      </m:e>
                    </m:d>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の欠損部分は無視</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6821712" y="-1608287"/>
                <a:ext cx="6807201" cy="1282018"/>
              </a:xfrm>
              <a:prstGeom prst="rect">
                <a:avLst/>
              </a:prstGeom>
              <a:blipFill rotWithShape="0">
                <a:blip r:embed="rId4"/>
                <a:stretch>
                  <a:fillRect b="-7619"/>
                </a:stretch>
              </a:blipFill>
            </p:spPr>
            <p:txBody>
              <a:bodyPr/>
              <a:lstStyle/>
              <a:p>
                <a:r>
                  <a:rPr lang="ja-JP" altLang="en-US">
                    <a:noFill/>
                  </a:rPr>
                  <a:t> </a:t>
                </a:r>
              </a:p>
            </p:txBody>
          </p:sp>
        </mc:Fallback>
      </mc:AlternateContent>
      <p:sp>
        <p:nvSpPr>
          <p:cNvPr id="11" name="正方形/長方形 10"/>
          <p:cNvSpPr/>
          <p:nvPr/>
        </p:nvSpPr>
        <p:spPr>
          <a:xfrm>
            <a:off x="342598" y="6270172"/>
            <a:ext cx="4459875"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本当はもう少し複雑  </a:t>
            </a:r>
            <a:r>
              <a:rPr lang="en-US" altLang="ja-JP" sz="2400" dirty="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次頁へ</a:t>
            </a:r>
            <a:r>
              <a:rPr lang="en-US" altLang="ja-JP" sz="2400" dirty="0">
                <a:latin typeface="メイリオ" panose="020B0604030504040204" pitchFamily="50" charset="-128"/>
                <a:ea typeface="メイリオ" panose="020B0604030504040204" pitchFamily="50" charset="-128"/>
              </a:rPr>
              <a:t>) </a:t>
            </a:r>
            <a:endParaRPr lang="ja-JP" altLang="en-US" sz="2400" dirty="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0101" y="417489"/>
            <a:ext cx="1650999" cy="1650999"/>
          </a:xfrm>
          <a:prstGeom prst="rect">
            <a:avLst/>
          </a:prstGeom>
          <a:noFill/>
          <a:ln>
            <a:noFill/>
          </a:ln>
        </p:spPr>
      </p:pic>
      <p:pic>
        <p:nvPicPr>
          <p:cNvPr id="13" name="図 12"/>
          <p:cNvPicPr>
            <a:picLocks noChangeAspect="1"/>
          </p:cNvPicPr>
          <p:nvPr/>
        </p:nvPicPr>
        <p:blipFill>
          <a:blip r:embed="rId6"/>
          <a:stretch>
            <a:fillRect/>
          </a:stretch>
        </p:blipFill>
        <p:spPr>
          <a:xfrm>
            <a:off x="7704137" y="2825317"/>
            <a:ext cx="3201988" cy="3335153"/>
          </a:xfrm>
          <a:prstGeom prst="rect">
            <a:avLst/>
          </a:prstGeom>
          <a:solidFill>
            <a:schemeClr val="bg1">
              <a:lumMod val="85000"/>
            </a:schemeClr>
          </a:solidFill>
        </p:spPr>
      </p:pic>
      <p:grpSp>
        <p:nvGrpSpPr>
          <p:cNvPr id="30" name="グループ化 29"/>
          <p:cNvGrpSpPr/>
          <p:nvPr/>
        </p:nvGrpSpPr>
        <p:grpSpPr>
          <a:xfrm>
            <a:off x="9963150" y="3349109"/>
            <a:ext cx="988206" cy="523220"/>
            <a:chOff x="9963150" y="3082409"/>
            <a:chExt cx="988206" cy="523220"/>
          </a:xfrm>
        </p:grpSpPr>
        <p:sp>
          <p:nvSpPr>
            <p:cNvPr id="2" name="正方形/長方形 1"/>
            <p:cNvSpPr/>
            <p:nvPr/>
          </p:nvSpPr>
          <p:spPr>
            <a:xfrm>
              <a:off x="9963150" y="3467100"/>
              <a:ext cx="106680" cy="10668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10582344" y="3082409"/>
              <a:ext cx="369012" cy="523220"/>
            </a:xfrm>
            <a:prstGeom prst="rect">
              <a:avLst/>
            </a:prstGeom>
          </p:spPr>
          <p:txBody>
            <a:bodyPr wrap="none">
              <a:spAutoFit/>
            </a:bodyPr>
            <a:lstStyle/>
            <a:p>
              <a:r>
                <a:rPr lang="en-US" altLang="ja-JP" sz="2800" i="1" dirty="0"/>
                <a:t>p</a:t>
              </a:r>
              <a:endParaRPr lang="ja-JP" altLang="en-US" sz="2800" dirty="0"/>
            </a:p>
          </p:txBody>
        </p:sp>
        <p:cxnSp>
          <p:nvCxnSpPr>
            <p:cNvPr id="18" name="直線コネクタ 17"/>
            <p:cNvCxnSpPr>
              <a:stCxn id="2" idx="3"/>
            </p:cNvCxnSpPr>
            <p:nvPr/>
          </p:nvCxnSpPr>
          <p:spPr>
            <a:xfrm flipV="1">
              <a:off x="10069830" y="3400425"/>
              <a:ext cx="612458" cy="1200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 name="グループ化 30"/>
          <p:cNvGrpSpPr/>
          <p:nvPr/>
        </p:nvGrpSpPr>
        <p:grpSpPr>
          <a:xfrm>
            <a:off x="9627870" y="2796659"/>
            <a:ext cx="1797975" cy="1356241"/>
            <a:chOff x="9627870" y="2529959"/>
            <a:chExt cx="1797975" cy="1356241"/>
          </a:xfrm>
        </p:grpSpPr>
        <p:sp>
          <p:nvSpPr>
            <p:cNvPr id="14" name="正方形/長方形 13"/>
            <p:cNvSpPr/>
            <p:nvPr/>
          </p:nvSpPr>
          <p:spPr>
            <a:xfrm>
              <a:off x="9627870" y="3139440"/>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0582344" y="2529959"/>
              <a:ext cx="843501" cy="523220"/>
            </a:xfrm>
            <a:prstGeom prst="rect">
              <a:avLst/>
            </a:prstGeom>
          </p:spPr>
          <p:txBody>
            <a:bodyPr wrap="none">
              <a:spAutoFit/>
            </a:bodyPr>
            <a:lstStyle/>
            <a:p>
              <a:r>
                <a:rPr lang="en-US" altLang="ja-JP" sz="2800" i="1" dirty="0"/>
                <a:t>w</a:t>
              </a:r>
              <a:r>
                <a:rPr lang="en-US" altLang="ja-JP" sz="2800" dirty="0"/>
                <a:t>(</a:t>
              </a:r>
              <a:r>
                <a:rPr lang="en-US" altLang="ja-JP" sz="2800" i="1" dirty="0"/>
                <a:t>p</a:t>
              </a:r>
              <a:r>
                <a:rPr lang="en-US" altLang="ja-JP" sz="2800" dirty="0"/>
                <a:t>)</a:t>
              </a:r>
              <a:endParaRPr lang="ja-JP" altLang="en-US" sz="2800" dirty="0"/>
            </a:p>
          </p:txBody>
        </p:sp>
        <p:cxnSp>
          <p:nvCxnSpPr>
            <p:cNvPr id="19" name="直線コネクタ 18"/>
            <p:cNvCxnSpPr>
              <a:stCxn id="14" idx="0"/>
            </p:cNvCxnSpPr>
            <p:nvPr/>
          </p:nvCxnSpPr>
          <p:spPr>
            <a:xfrm flipV="1">
              <a:off x="10001250" y="2847975"/>
              <a:ext cx="681038" cy="2914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9" name="グループ化 28"/>
          <p:cNvGrpSpPr/>
          <p:nvPr/>
        </p:nvGrpSpPr>
        <p:grpSpPr>
          <a:xfrm>
            <a:off x="8510270" y="503283"/>
            <a:ext cx="3541707" cy="1428932"/>
            <a:chOff x="8510270" y="236583"/>
            <a:chExt cx="3541707" cy="1428932"/>
          </a:xfrm>
        </p:grpSpPr>
        <p:sp>
          <p:nvSpPr>
            <p:cNvPr id="23" name="正方形/長方形 22"/>
            <p:cNvSpPr/>
            <p:nvPr/>
          </p:nvSpPr>
          <p:spPr>
            <a:xfrm>
              <a:off x="8510270" y="918755"/>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8757013" y="468812"/>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9076327" y="817155"/>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250498" y="236583"/>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10328428" y="698499"/>
              <a:ext cx="1723549" cy="830997"/>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近傍が似た</a:t>
              </a:r>
              <a:endParaRPr lang="en-US" altLang="ja-JP" sz="2400" dirty="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画素を検索</a:t>
              </a:r>
            </a:p>
          </p:txBody>
        </p:sp>
      </p:grpSp>
      <p:sp>
        <p:nvSpPr>
          <p:cNvPr id="32" name="フリーフォーム 31"/>
          <p:cNvSpPr/>
          <p:nvPr/>
        </p:nvSpPr>
        <p:spPr>
          <a:xfrm>
            <a:off x="9969500" y="1244600"/>
            <a:ext cx="546978" cy="2489200"/>
          </a:xfrm>
          <a:custGeom>
            <a:avLst/>
            <a:gdLst>
              <a:gd name="connsiteX0" fmla="*/ 0 w 546978"/>
              <a:gd name="connsiteY0" fmla="*/ 0 h 2489200"/>
              <a:gd name="connsiteX1" fmla="*/ 546100 w 546978"/>
              <a:gd name="connsiteY1" fmla="*/ 1079500 h 2489200"/>
              <a:gd name="connsiteX2" fmla="*/ 101600 w 546978"/>
              <a:gd name="connsiteY2" fmla="*/ 2489200 h 2489200"/>
            </a:gdLst>
            <a:ahLst/>
            <a:cxnLst>
              <a:cxn ang="0">
                <a:pos x="connsiteX0" y="connsiteY0"/>
              </a:cxn>
              <a:cxn ang="0">
                <a:pos x="connsiteX1" y="connsiteY1"/>
              </a:cxn>
              <a:cxn ang="0">
                <a:pos x="connsiteX2" y="connsiteY2"/>
              </a:cxn>
            </a:cxnLst>
            <a:rect l="l" t="t" r="r" b="b"/>
            <a:pathLst>
              <a:path w="546978" h="2489200">
                <a:moveTo>
                  <a:pt x="0" y="0"/>
                </a:moveTo>
                <a:cubicBezTo>
                  <a:pt x="264583" y="332316"/>
                  <a:pt x="529167" y="664633"/>
                  <a:pt x="546100" y="1079500"/>
                </a:cubicBezTo>
                <a:cubicBezTo>
                  <a:pt x="563033" y="1494367"/>
                  <a:pt x="332316" y="1991783"/>
                  <a:pt x="101600" y="2489200"/>
                </a:cubicBezTo>
              </a:path>
            </a:pathLst>
          </a:custGeom>
          <a:noFill/>
          <a:ln w="28575">
            <a:solidFill>
              <a:srgbClr val="FF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81744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502785" y="1484132"/>
                <a:ext cx="6217329" cy="5073318"/>
              </a:xfrm>
              <a:solidFill>
                <a:schemeClr val="accent4">
                  <a:lumMod val="20000"/>
                  <a:lumOff val="80000"/>
                </a:schemeClr>
              </a:solidFill>
            </p:spPr>
            <p:txBody>
              <a:bodyPr>
                <a:normAutofit fontScale="92500"/>
              </a:bodyPr>
              <a:lstStyle/>
              <a:p>
                <a:pPr marL="0" indent="0">
                  <a:lnSpc>
                    <a:spcPct val="100000"/>
                  </a:lnSpc>
                  <a:spcBef>
                    <a:spcPts val="600"/>
                  </a:spcBef>
                  <a:buNone/>
                </a:pPr>
                <a:r>
                  <a:rPr lang="ja-JP" altLang="en-US" sz="2400" dirty="0"/>
                  <a:t>入力 </a:t>
                </a:r>
                <a:r>
                  <a:rPr lang="en-US" altLang="ja-JP" sz="2400" dirty="0"/>
                  <a:t>: </a:t>
                </a:r>
                <a:r>
                  <a:rPr lang="ja-JP" altLang="en-US" sz="2400" dirty="0"/>
                  <a:t>サンプル画像 </a:t>
                </a:r>
                <a:r>
                  <a:rPr lang="en-US" altLang="ja-JP" sz="2400" i="1" dirty="0" err="1"/>
                  <a:t>I</a:t>
                </a:r>
                <a:r>
                  <a:rPr lang="en-US" altLang="ja-JP" sz="2400" i="1" baseline="-25000" dirty="0" err="1"/>
                  <a:t>smp</a:t>
                </a:r>
                <a:r>
                  <a:rPr lang="en-US" altLang="ja-JP" sz="2400" dirty="0"/>
                  <a:t> </a:t>
                </a:r>
                <a:r>
                  <a:rPr lang="ja-JP" altLang="en-US" sz="2400" dirty="0" err="1"/>
                  <a:t>，</a:t>
                </a:r>
                <a:r>
                  <a:rPr lang="ja-JP" altLang="en-US" sz="2400" dirty="0"/>
                  <a:t>近傍サイズ</a:t>
                </a:r>
                <a:r>
                  <a:rPr lang="en-US" altLang="ja-JP" sz="2400" i="1" dirty="0"/>
                  <a:t>k</a:t>
                </a:r>
              </a:p>
              <a:p>
                <a:pPr marL="0" indent="0">
                  <a:lnSpc>
                    <a:spcPct val="100000"/>
                  </a:lnSpc>
                  <a:spcBef>
                    <a:spcPts val="600"/>
                  </a:spcBef>
                  <a:buNone/>
                </a:pPr>
                <a:r>
                  <a:rPr lang="ja-JP" altLang="en-US" sz="2400" dirty="0"/>
                  <a:t>出力 </a:t>
                </a:r>
                <a:r>
                  <a:rPr lang="en-US" altLang="ja-JP" sz="2400" dirty="0"/>
                  <a:t>: </a:t>
                </a:r>
                <a:r>
                  <a:rPr lang="ja-JP" altLang="en-US" sz="2400" dirty="0"/>
                  <a:t>合成画像 </a:t>
                </a:r>
                <a:r>
                  <a:rPr lang="en-US" altLang="ja-JP" sz="2400" i="1" dirty="0"/>
                  <a:t>I</a:t>
                </a:r>
                <a:r>
                  <a:rPr lang="en-US" altLang="ja-JP" sz="2400" dirty="0"/>
                  <a:t> </a:t>
                </a:r>
              </a:p>
              <a:p>
                <a:pPr marL="0" indent="0">
                  <a:lnSpc>
                    <a:spcPct val="100000"/>
                  </a:lnSpc>
                  <a:spcBef>
                    <a:spcPts val="600"/>
                  </a:spcBef>
                  <a:buNone/>
                </a:pPr>
                <a:endParaRPr lang="en-US" altLang="ja-JP" sz="700" dirty="0"/>
              </a:p>
              <a:p>
                <a:pPr marL="457200" indent="-457200">
                  <a:lnSpc>
                    <a:spcPct val="100000"/>
                  </a:lnSpc>
                  <a:spcBef>
                    <a:spcPts val="600"/>
                  </a:spcBef>
                  <a:buAutoNum type="arabicPeriod"/>
                </a:pPr>
                <a:r>
                  <a:rPr lang="ja-JP" altLang="en-US" sz="2400" dirty="0"/>
                  <a:t>画像</a:t>
                </a:r>
                <a:r>
                  <a:rPr lang="en-US" altLang="ja-JP" sz="2400" i="1" dirty="0"/>
                  <a:t>I </a:t>
                </a:r>
                <a:r>
                  <a:rPr lang="ja-JP" altLang="en-US" sz="2400" dirty="0"/>
                  <a:t>の中心</a:t>
                </a:r>
                <a:r>
                  <a:rPr lang="en-US" altLang="ja-JP" sz="2400" dirty="0"/>
                  <a:t>3x3</a:t>
                </a:r>
                <a:r>
                  <a:rPr lang="ja-JP" altLang="en-US" sz="2400" dirty="0"/>
                  <a:t>画素をランダム初期化</a:t>
                </a:r>
                <a:endParaRPr lang="en-US" altLang="ja-JP" sz="2400" dirty="0"/>
              </a:p>
              <a:p>
                <a:pPr marL="457200" indent="-457200">
                  <a:lnSpc>
                    <a:spcPct val="100000"/>
                  </a:lnSpc>
                  <a:spcBef>
                    <a:spcPts val="600"/>
                  </a:spcBef>
                  <a:buAutoNum type="arabicPeriod"/>
                </a:pPr>
                <a:r>
                  <a:rPr lang="ja-JP" altLang="en-US" sz="2400" dirty="0"/>
                  <a:t>以下を繰り返す</a:t>
                </a:r>
                <a:r>
                  <a:rPr lang="en-US" altLang="ja-JP" sz="2400" dirty="0"/>
                  <a:t>  </a:t>
                </a:r>
              </a:p>
              <a:p>
                <a:pPr marL="457200" lvl="1" indent="0">
                  <a:lnSpc>
                    <a:spcPct val="100000"/>
                  </a:lnSpc>
                  <a:spcBef>
                    <a:spcPts val="600"/>
                  </a:spcBef>
                  <a:buNone/>
                </a:pPr>
                <a:r>
                  <a:rPr lang="en-US" altLang="ja-JP" sz="1700" dirty="0"/>
                  <a:t>2.1 </a:t>
                </a:r>
                <a:r>
                  <a:rPr lang="ja-JP" altLang="en-US" sz="1700" dirty="0"/>
                  <a:t>既合成部分の隣接画素 </a:t>
                </a:r>
                <a:r>
                  <a:rPr lang="en-US" altLang="ja-JP" sz="1700" i="1" dirty="0"/>
                  <a:t>p</a:t>
                </a:r>
                <a:r>
                  <a:rPr lang="en-US" altLang="ja-JP" sz="1700" dirty="0"/>
                  <a:t> </a:t>
                </a:r>
                <a:r>
                  <a:rPr lang="ja-JP" altLang="en-US" sz="1700" dirty="0"/>
                  <a:t>を選択</a:t>
                </a:r>
                <a:endParaRPr lang="en-US" altLang="ja-JP" sz="1700" dirty="0"/>
              </a:p>
              <a:p>
                <a:pPr marL="457200" lvl="1" indent="0">
                  <a:lnSpc>
                    <a:spcPct val="100000"/>
                  </a:lnSpc>
                  <a:spcBef>
                    <a:spcPts val="600"/>
                  </a:spcBef>
                  <a:buNone/>
                </a:pPr>
                <a:r>
                  <a:rPr lang="en-US" altLang="ja-JP" sz="1700" dirty="0"/>
                  <a:t>2.2 </a:t>
                </a:r>
                <a:r>
                  <a:rPr lang="en-US" altLang="ja-JP" sz="1700" i="1" dirty="0"/>
                  <a:t>p</a:t>
                </a:r>
                <a:r>
                  <a:rPr lang="ja-JP" altLang="en-US" sz="1700" dirty="0"/>
                  <a:t>の近傍 </a:t>
                </a:r>
                <a:r>
                  <a:rPr lang="en-US" altLang="ja-JP" sz="1700" i="1" dirty="0"/>
                  <a:t>w</a:t>
                </a:r>
                <a:r>
                  <a:rPr lang="en-US" altLang="ja-JP" sz="1700" dirty="0"/>
                  <a:t>(</a:t>
                </a:r>
                <a:r>
                  <a:rPr lang="en-US" altLang="ja-JP" sz="1700" i="1" dirty="0"/>
                  <a:t>p</a:t>
                </a:r>
                <a:r>
                  <a:rPr lang="en-US" altLang="ja-JP" sz="1700" dirty="0"/>
                  <a:t>) </a:t>
                </a:r>
                <a:r>
                  <a:rPr lang="ja-JP" altLang="en-US" sz="1700" dirty="0"/>
                  <a:t>と最も似た領域 </a:t>
                </a:r>
                <a:r>
                  <a:rPr lang="en-US" altLang="ja-JP" sz="1700" i="1" dirty="0" err="1"/>
                  <a:t>w</a:t>
                </a:r>
                <a:r>
                  <a:rPr lang="en-US" altLang="ja-JP" sz="1700" i="1" baseline="-25000" dirty="0" err="1"/>
                  <a:t>best</a:t>
                </a:r>
                <a:r>
                  <a:rPr lang="ja-JP" altLang="en-US" sz="1700" dirty="0"/>
                  <a:t>を </a:t>
                </a:r>
                <a:r>
                  <a:rPr lang="en-US" altLang="ja-JP" sz="1700" i="1" dirty="0" err="1"/>
                  <a:t>I</a:t>
                </a:r>
                <a:r>
                  <a:rPr lang="en-US" altLang="ja-JP" sz="1700" i="1" baseline="-25000" dirty="0" err="1"/>
                  <a:t>smp</a:t>
                </a:r>
                <a:r>
                  <a:rPr lang="en-US" altLang="ja-JP" sz="1700" dirty="0"/>
                  <a:t> </a:t>
                </a:r>
                <a:r>
                  <a:rPr lang="ja-JP" altLang="en-US" sz="1700" dirty="0"/>
                  <a:t>より検索</a:t>
                </a:r>
                <a:endParaRPr lang="en-US" altLang="ja-JP" sz="1700" i="1" dirty="0"/>
              </a:p>
              <a:p>
                <a:pPr marL="457200" lvl="1" indent="0">
                  <a:lnSpc>
                    <a:spcPct val="100000"/>
                  </a:lnSpc>
                  <a:spcBef>
                    <a:spcPts val="600"/>
                  </a:spcBef>
                  <a:buNone/>
                </a:pPr>
                <a:r>
                  <a:rPr lang="en-US" altLang="ja-JP" sz="1700" dirty="0">
                    <a:solidFill>
                      <a:srgbClr val="FF0000"/>
                    </a:solidFill>
                  </a:rPr>
                  <a:t>2.3  </a:t>
                </a:r>
                <a14:m>
                  <m:oMath xmlns:m="http://schemas.openxmlformats.org/officeDocument/2006/math">
                    <m:r>
                      <a:rPr lang="en-US" altLang="ja-JP" sz="1700" i="1">
                        <a:solidFill>
                          <a:srgbClr val="FF0000"/>
                        </a:solidFill>
                        <a:latin typeface="Cambria Math" panose="02040503050406030204" pitchFamily="18" charset="0"/>
                      </a:rPr>
                      <m:t>𝑑</m:t>
                    </m:r>
                    <m:d>
                      <m:dPr>
                        <m:ctrlPr>
                          <a:rPr lang="en-US" altLang="ja-JP" sz="1700" i="1">
                            <a:solidFill>
                              <a:srgbClr val="FF0000"/>
                            </a:solidFill>
                            <a:latin typeface="Cambria Math" panose="02040503050406030204" pitchFamily="18" charset="0"/>
                          </a:rPr>
                        </m:ctrlPr>
                      </m:dPr>
                      <m:e>
                        <m:r>
                          <a:rPr lang="en-US" altLang="ja-JP" sz="1700" i="1">
                            <a:solidFill>
                              <a:srgbClr val="FF0000"/>
                            </a:solidFill>
                            <a:latin typeface="Cambria Math" panose="02040503050406030204" pitchFamily="18" charset="0"/>
                          </a:rPr>
                          <m:t>𝑤</m:t>
                        </m:r>
                        <m:d>
                          <m:dPr>
                            <m:ctrlPr>
                              <a:rPr lang="en-US" altLang="ja-JP" sz="1700" i="1">
                                <a:solidFill>
                                  <a:srgbClr val="FF0000"/>
                                </a:solidFill>
                                <a:latin typeface="Cambria Math" panose="02040503050406030204" pitchFamily="18" charset="0"/>
                              </a:rPr>
                            </m:ctrlPr>
                          </m:dPr>
                          <m:e>
                            <m:r>
                              <a:rPr lang="en-US" altLang="ja-JP" sz="1700" i="1">
                                <a:solidFill>
                                  <a:srgbClr val="FF0000"/>
                                </a:solidFill>
                                <a:latin typeface="Cambria Math" panose="02040503050406030204" pitchFamily="18" charset="0"/>
                              </a:rPr>
                              <m:t>𝑝</m:t>
                            </m:r>
                          </m:e>
                        </m:d>
                        <m:r>
                          <a:rPr lang="en-US" altLang="ja-JP" sz="1700" i="1">
                            <a:solidFill>
                              <a:srgbClr val="FF0000"/>
                            </a:solidFill>
                            <a:latin typeface="Cambria Math" panose="02040503050406030204" pitchFamily="18" charset="0"/>
                          </a:rPr>
                          <m:t>,</m:t>
                        </m:r>
                        <m:r>
                          <a:rPr lang="en-US" altLang="ja-JP" sz="1700" i="1">
                            <a:solidFill>
                              <a:srgbClr val="FF0000"/>
                            </a:solidFill>
                            <a:latin typeface="Cambria Math" panose="02040503050406030204" pitchFamily="18" charset="0"/>
                          </a:rPr>
                          <m:t>𝑤</m:t>
                        </m:r>
                        <m:r>
                          <a:rPr lang="en-US" altLang="ja-JP" sz="1700" i="1">
                            <a:solidFill>
                              <a:srgbClr val="FF0000"/>
                            </a:solidFill>
                            <a:latin typeface="Cambria Math" panose="02040503050406030204" pitchFamily="18" charset="0"/>
                          </a:rPr>
                          <m:t>′</m:t>
                        </m:r>
                      </m:e>
                    </m:d>
                    <m:r>
                      <a:rPr lang="en-US" altLang="ja-JP" sz="1700" b="0" i="0" smtClean="0">
                        <a:solidFill>
                          <a:srgbClr val="FF0000"/>
                        </a:solidFill>
                        <a:latin typeface="Cambria Math" panose="02040503050406030204" pitchFamily="18" charset="0"/>
                      </a:rPr>
                      <m:t>≤</m:t>
                    </m:r>
                    <m:r>
                      <a:rPr lang="en-US" altLang="ja-JP" sz="1700" b="0" i="1" smtClean="0">
                        <a:solidFill>
                          <a:srgbClr val="FF0000"/>
                        </a:solidFill>
                        <a:latin typeface="Cambria Math" panose="02040503050406030204" pitchFamily="18" charset="0"/>
                      </a:rPr>
                      <m:t>1.1∗</m:t>
                    </m:r>
                    <m:r>
                      <a:rPr lang="en-US" altLang="ja-JP" sz="1700" i="1">
                        <a:solidFill>
                          <a:srgbClr val="FF0000"/>
                        </a:solidFill>
                        <a:latin typeface="Cambria Math" panose="02040503050406030204" pitchFamily="18" charset="0"/>
                      </a:rPr>
                      <m:t>𝑑</m:t>
                    </m:r>
                    <m:d>
                      <m:dPr>
                        <m:ctrlPr>
                          <a:rPr lang="en-US" altLang="ja-JP" sz="1700" i="1">
                            <a:solidFill>
                              <a:srgbClr val="FF0000"/>
                            </a:solidFill>
                            <a:latin typeface="Cambria Math" panose="02040503050406030204" pitchFamily="18" charset="0"/>
                          </a:rPr>
                        </m:ctrlPr>
                      </m:dPr>
                      <m:e>
                        <m:r>
                          <a:rPr lang="en-US" altLang="ja-JP" sz="1700" i="1">
                            <a:solidFill>
                              <a:srgbClr val="FF0000"/>
                            </a:solidFill>
                            <a:latin typeface="Cambria Math" panose="02040503050406030204" pitchFamily="18" charset="0"/>
                          </a:rPr>
                          <m:t>𝑤</m:t>
                        </m:r>
                        <m:d>
                          <m:dPr>
                            <m:ctrlPr>
                              <a:rPr lang="en-US" altLang="ja-JP" sz="1700" i="1">
                                <a:solidFill>
                                  <a:srgbClr val="FF0000"/>
                                </a:solidFill>
                                <a:latin typeface="Cambria Math" panose="02040503050406030204" pitchFamily="18" charset="0"/>
                              </a:rPr>
                            </m:ctrlPr>
                          </m:dPr>
                          <m:e>
                            <m:r>
                              <a:rPr lang="en-US" altLang="ja-JP" sz="1700" i="1">
                                <a:solidFill>
                                  <a:srgbClr val="FF0000"/>
                                </a:solidFill>
                                <a:latin typeface="Cambria Math" panose="02040503050406030204" pitchFamily="18" charset="0"/>
                              </a:rPr>
                              <m:t>𝑝</m:t>
                            </m:r>
                          </m:e>
                        </m:d>
                        <m:r>
                          <a:rPr lang="en-US" altLang="ja-JP" sz="1700" i="1">
                            <a:solidFill>
                              <a:srgbClr val="FF0000"/>
                            </a:solidFill>
                            <a:latin typeface="Cambria Math" panose="02040503050406030204" pitchFamily="18" charset="0"/>
                          </a:rPr>
                          <m:t>,</m:t>
                        </m:r>
                        <m:sSub>
                          <m:sSubPr>
                            <m:ctrlPr>
                              <a:rPr lang="en-US" altLang="ja-JP" sz="1700" b="0" i="1" smtClean="0">
                                <a:solidFill>
                                  <a:srgbClr val="FF0000"/>
                                </a:solidFill>
                                <a:latin typeface="Cambria Math" panose="02040503050406030204" pitchFamily="18" charset="0"/>
                              </a:rPr>
                            </m:ctrlPr>
                          </m:sSubPr>
                          <m:e>
                            <m:r>
                              <a:rPr lang="en-US" altLang="ja-JP" sz="1700" i="1">
                                <a:solidFill>
                                  <a:srgbClr val="FF0000"/>
                                </a:solidFill>
                                <a:latin typeface="Cambria Math" panose="02040503050406030204" pitchFamily="18" charset="0"/>
                              </a:rPr>
                              <m:t>𝑤</m:t>
                            </m:r>
                          </m:e>
                          <m:sub>
                            <m:r>
                              <a:rPr lang="en-US" altLang="ja-JP" sz="1700" b="0" i="1" smtClean="0">
                                <a:solidFill>
                                  <a:srgbClr val="FF0000"/>
                                </a:solidFill>
                                <a:latin typeface="Cambria Math" panose="02040503050406030204" pitchFamily="18" charset="0"/>
                              </a:rPr>
                              <m:t>𝑏𝑒𝑠𝑡</m:t>
                            </m:r>
                          </m:sub>
                        </m:sSub>
                      </m:e>
                    </m:d>
                  </m:oMath>
                </a14:m>
                <a:r>
                  <a:rPr lang="en-US" altLang="ja-JP" sz="1700" dirty="0">
                    <a:solidFill>
                      <a:srgbClr val="FF0000"/>
                    </a:solidFill>
                  </a:rPr>
                  <a:t> </a:t>
                </a:r>
                <a:r>
                  <a:rPr lang="ja-JP" altLang="en-US" sz="1700" dirty="0">
                    <a:solidFill>
                      <a:srgbClr val="FF0000"/>
                    </a:solidFill>
                  </a:rPr>
                  <a:t>を満たすすべての　</a:t>
                </a:r>
                <a:endParaRPr lang="en-US" altLang="ja-JP" sz="1700" dirty="0">
                  <a:solidFill>
                    <a:srgbClr val="FF0000"/>
                  </a:solidFill>
                </a:endParaRPr>
              </a:p>
              <a:p>
                <a:pPr marL="457200" lvl="1" indent="0">
                  <a:lnSpc>
                    <a:spcPct val="100000"/>
                  </a:lnSpc>
                  <a:spcBef>
                    <a:spcPts val="600"/>
                  </a:spcBef>
                  <a:buNone/>
                </a:pPr>
                <a:r>
                  <a:rPr lang="ja-JP" altLang="en-US" sz="1700" dirty="0">
                    <a:solidFill>
                      <a:srgbClr val="FF0000"/>
                    </a:solidFill>
                  </a:rPr>
                  <a:t>　　</a:t>
                </a:r>
                <a14:m>
                  <m:oMath xmlns:m="http://schemas.openxmlformats.org/officeDocument/2006/math">
                    <m:r>
                      <a:rPr lang="en-US" altLang="ja-JP" sz="1700" i="1">
                        <a:solidFill>
                          <a:srgbClr val="FF0000"/>
                        </a:solidFill>
                        <a:latin typeface="Cambria Math" panose="02040503050406030204" pitchFamily="18" charset="0"/>
                      </a:rPr>
                      <m:t>𝑤</m:t>
                    </m:r>
                    <m:r>
                      <a:rPr lang="en-US" altLang="ja-JP" sz="1700" i="1">
                        <a:solidFill>
                          <a:srgbClr val="FF0000"/>
                        </a:solidFill>
                        <a:latin typeface="Cambria Math" panose="02040503050406030204" pitchFamily="18" charset="0"/>
                      </a:rPr>
                      <m:t>′</m:t>
                    </m:r>
                  </m:oMath>
                </a14:m>
                <a:r>
                  <a:rPr lang="ja-JP" altLang="en-US" sz="1700" dirty="0">
                    <a:solidFill>
                      <a:srgbClr val="FF0000"/>
                    </a:solidFill>
                  </a:rPr>
                  <a:t>を</a:t>
                </a:r>
                <a:r>
                  <a:rPr lang="en-US" altLang="ja-JP" sz="1700" i="1" dirty="0">
                    <a:solidFill>
                      <a:srgbClr val="FF0000"/>
                    </a:solidFill>
                  </a:rPr>
                  <a:t>I</a:t>
                </a:r>
                <a:r>
                  <a:rPr lang="en-US" altLang="ja-JP" sz="1700" i="1" baseline="-25000" dirty="0">
                    <a:solidFill>
                      <a:srgbClr val="FF0000"/>
                    </a:solidFill>
                  </a:rPr>
                  <a:t>smp</a:t>
                </a:r>
                <a:r>
                  <a:rPr lang="en-US" altLang="ja-JP" sz="1700" dirty="0">
                    <a:solidFill>
                      <a:srgbClr val="FF0000"/>
                    </a:solidFill>
                  </a:rPr>
                  <a:t> </a:t>
                </a:r>
                <a:r>
                  <a:rPr lang="ja-JP" altLang="en-US" sz="1700" dirty="0">
                    <a:solidFill>
                      <a:srgbClr val="FF0000"/>
                    </a:solidFill>
                  </a:rPr>
                  <a:t>より検索</a:t>
                </a:r>
                <a:endParaRPr lang="en-US" altLang="ja-JP" sz="1700" dirty="0">
                  <a:solidFill>
                    <a:srgbClr val="FF0000"/>
                  </a:solidFill>
                </a:endParaRPr>
              </a:p>
              <a:p>
                <a:pPr marL="457200" lvl="1" indent="0">
                  <a:lnSpc>
                    <a:spcPct val="100000"/>
                  </a:lnSpc>
                  <a:spcBef>
                    <a:spcPts val="600"/>
                  </a:spcBef>
                  <a:buNone/>
                </a:pPr>
                <a:r>
                  <a:rPr lang="en-US" altLang="ja-JP" sz="1700" dirty="0">
                    <a:solidFill>
                      <a:srgbClr val="FF0000"/>
                    </a:solidFill>
                  </a:rPr>
                  <a:t>2.4 </a:t>
                </a:r>
                <a:r>
                  <a:rPr lang="ja-JP" altLang="en-US" sz="1700" dirty="0">
                    <a:solidFill>
                      <a:srgbClr val="FF0000"/>
                    </a:solidFill>
                  </a:rPr>
                  <a:t>発見した</a:t>
                </a:r>
                <a14:m>
                  <m:oMath xmlns:m="http://schemas.openxmlformats.org/officeDocument/2006/math">
                    <m:r>
                      <a:rPr lang="ja-JP" altLang="en-US" sz="1700" i="1" dirty="0" smtClean="0">
                        <a:solidFill>
                          <a:srgbClr val="FF0000"/>
                        </a:solidFill>
                        <a:latin typeface="Cambria Math" panose="02040503050406030204" pitchFamily="18" charset="0"/>
                      </a:rPr>
                      <m:t>複数の</m:t>
                    </m:r>
                    <m:r>
                      <a:rPr lang="en-US" altLang="ja-JP" sz="1700" i="1">
                        <a:solidFill>
                          <a:srgbClr val="FF0000"/>
                        </a:solidFill>
                        <a:latin typeface="Cambria Math" panose="02040503050406030204" pitchFamily="18" charset="0"/>
                      </a:rPr>
                      <m:t>𝑤</m:t>
                    </m:r>
                    <m:r>
                      <a:rPr lang="en-US" altLang="ja-JP" sz="1700" i="1">
                        <a:solidFill>
                          <a:srgbClr val="FF0000"/>
                        </a:solidFill>
                        <a:latin typeface="Cambria Math" panose="02040503050406030204" pitchFamily="18" charset="0"/>
                      </a:rPr>
                      <m:t>′</m:t>
                    </m:r>
                  </m:oMath>
                </a14:m>
                <a:r>
                  <a:rPr lang="ja-JP" altLang="en-US" sz="1700" dirty="0">
                    <a:solidFill>
                      <a:srgbClr val="FF0000"/>
                    </a:solidFill>
                  </a:rPr>
                  <a:t>の中央画素値からヒストグラムを作成</a:t>
                </a:r>
                <a:endParaRPr lang="en-US" altLang="ja-JP" sz="1700" dirty="0">
                  <a:solidFill>
                    <a:srgbClr val="FF0000"/>
                  </a:solidFill>
                </a:endParaRPr>
              </a:p>
              <a:p>
                <a:pPr marL="457200" lvl="1" indent="0">
                  <a:lnSpc>
                    <a:spcPct val="100000"/>
                  </a:lnSpc>
                  <a:spcBef>
                    <a:spcPts val="600"/>
                  </a:spcBef>
                  <a:buNone/>
                </a:pPr>
                <a:r>
                  <a:rPr lang="ja-JP" altLang="en-US" sz="1700" dirty="0">
                    <a:solidFill>
                      <a:srgbClr val="FF0000"/>
                    </a:solidFill>
                  </a:rPr>
                  <a:t>　　し，最も頻度が高いものを </a:t>
                </a:r>
                <a:r>
                  <a:rPr lang="en-US" altLang="ja-JP" sz="1700" i="1" dirty="0">
                    <a:solidFill>
                      <a:srgbClr val="FF0000"/>
                    </a:solidFill>
                  </a:rPr>
                  <a:t>p</a:t>
                </a:r>
                <a:r>
                  <a:rPr lang="en-US" altLang="ja-JP" sz="1700" dirty="0">
                    <a:solidFill>
                      <a:srgbClr val="FF0000"/>
                    </a:solidFill>
                  </a:rPr>
                  <a:t> </a:t>
                </a:r>
                <a:r>
                  <a:rPr lang="ja-JP" altLang="en-US" sz="1700" dirty="0">
                    <a:solidFill>
                      <a:srgbClr val="FF0000"/>
                    </a:solidFill>
                  </a:rPr>
                  <a:t>に代入</a:t>
                </a:r>
                <a:endParaRPr lang="en-US" altLang="ja-JP" sz="1700" dirty="0">
                  <a:solidFill>
                    <a:srgbClr val="FF0000"/>
                  </a:solidFill>
                </a:endParaRPr>
              </a:p>
              <a:p>
                <a:pPr marL="457200" lvl="1" indent="0">
                  <a:lnSpc>
                    <a:spcPct val="100000"/>
                  </a:lnSpc>
                  <a:spcBef>
                    <a:spcPts val="600"/>
                  </a:spcBef>
                  <a:buNone/>
                </a:pPr>
                <a:r>
                  <a:rPr lang="en-US" altLang="ja-JP" sz="1700" dirty="0"/>
                  <a:t>2.4 </a:t>
                </a:r>
                <a:r>
                  <a:rPr lang="ja-JP" altLang="en-US" sz="1700" dirty="0"/>
                  <a:t>全画素の合成がなされたら終了</a:t>
                </a: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502785" y="1484132"/>
                <a:ext cx="6217329" cy="5073318"/>
              </a:xfrm>
              <a:blipFill rotWithShape="0">
                <a:blip r:embed="rId3"/>
                <a:stretch>
                  <a:fillRect l="-1961" t="-720"/>
                </a:stretch>
              </a:blipFill>
            </p:spPr>
            <p:txBody>
              <a:bodyPr/>
              <a:lstStyle/>
              <a:p>
                <a:r>
                  <a:rPr lang="ja-JP" altLang="en-US">
                    <a:noFill/>
                  </a:rPr>
                  <a:t> </a:t>
                </a:r>
              </a:p>
            </p:txBody>
          </p:sp>
        </mc:Fallback>
      </mc:AlternateContent>
      <p:sp>
        <p:nvSpPr>
          <p:cNvPr id="9" name="正方形/長方形 8"/>
          <p:cNvSpPr/>
          <p:nvPr/>
        </p:nvSpPr>
        <p:spPr>
          <a:xfrm>
            <a:off x="371354" y="229579"/>
            <a:ext cx="6102017" cy="646331"/>
          </a:xfrm>
          <a:prstGeom prst="rect">
            <a:avLst/>
          </a:prstGeom>
        </p:spPr>
        <p:txBody>
          <a:bodyPr wrap="square">
            <a:spAutoFit/>
          </a:bodyPr>
          <a:lstStyle/>
          <a:p>
            <a:r>
              <a:rPr lang="ja-JP" altLang="en-US" sz="3600" dirty="0">
                <a:latin typeface="メイリオ" panose="020B0604030504040204" pitchFamily="50" charset="-128"/>
                <a:ea typeface="メイリオ" panose="020B0604030504040204" pitchFamily="50" charset="-128"/>
                <a:cs typeface="メイリオ" panose="020B0604030504040204" pitchFamily="50" charset="-128"/>
              </a:rPr>
              <a:t>アルゴリズム </a:t>
            </a:r>
          </a:p>
        </p:txBody>
      </p:sp>
      <p:sp>
        <p:nvSpPr>
          <p:cNvPr id="10" name="正方形/長方形 9"/>
          <p:cNvSpPr/>
          <p:nvPr/>
        </p:nvSpPr>
        <p:spPr>
          <a:xfrm>
            <a:off x="8238369" y="2126343"/>
            <a:ext cx="2031325"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サンプル画像</a:t>
            </a:r>
          </a:p>
        </p:txBody>
      </p:sp>
      <p:sp>
        <p:nvSpPr>
          <p:cNvPr id="11" name="正方形/長方形 10"/>
          <p:cNvSpPr/>
          <p:nvPr/>
        </p:nvSpPr>
        <p:spPr>
          <a:xfrm>
            <a:off x="8291709" y="6193135"/>
            <a:ext cx="2031325"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合成中の画像</a:t>
            </a:r>
          </a:p>
        </p:txBody>
      </p:sp>
      <p:pic>
        <p:nvPicPr>
          <p:cNvPr id="13" name="図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0101" y="417489"/>
            <a:ext cx="1650999" cy="1650999"/>
          </a:xfrm>
          <a:prstGeom prst="rect">
            <a:avLst/>
          </a:prstGeom>
          <a:noFill/>
          <a:ln>
            <a:noFill/>
          </a:ln>
        </p:spPr>
      </p:pic>
      <p:pic>
        <p:nvPicPr>
          <p:cNvPr id="14" name="図 13"/>
          <p:cNvPicPr>
            <a:picLocks noChangeAspect="1"/>
          </p:cNvPicPr>
          <p:nvPr/>
        </p:nvPicPr>
        <p:blipFill>
          <a:blip r:embed="rId5"/>
          <a:stretch>
            <a:fillRect/>
          </a:stretch>
        </p:blipFill>
        <p:spPr>
          <a:xfrm>
            <a:off x="7704137" y="2825317"/>
            <a:ext cx="3201988" cy="3335153"/>
          </a:xfrm>
          <a:prstGeom prst="rect">
            <a:avLst/>
          </a:prstGeom>
          <a:solidFill>
            <a:schemeClr val="bg1">
              <a:lumMod val="85000"/>
            </a:schemeClr>
          </a:solidFill>
        </p:spPr>
      </p:pic>
      <p:grpSp>
        <p:nvGrpSpPr>
          <p:cNvPr id="15" name="グループ化 14"/>
          <p:cNvGrpSpPr/>
          <p:nvPr/>
        </p:nvGrpSpPr>
        <p:grpSpPr>
          <a:xfrm>
            <a:off x="9963150" y="3349109"/>
            <a:ext cx="988206" cy="523220"/>
            <a:chOff x="9963150" y="3082409"/>
            <a:chExt cx="988206" cy="523220"/>
          </a:xfrm>
        </p:grpSpPr>
        <p:sp>
          <p:nvSpPr>
            <p:cNvPr id="16" name="正方形/長方形 15"/>
            <p:cNvSpPr/>
            <p:nvPr/>
          </p:nvSpPr>
          <p:spPr>
            <a:xfrm>
              <a:off x="9963150" y="3467100"/>
              <a:ext cx="106680" cy="10668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10582344" y="3082409"/>
              <a:ext cx="369012" cy="523220"/>
            </a:xfrm>
            <a:prstGeom prst="rect">
              <a:avLst/>
            </a:prstGeom>
          </p:spPr>
          <p:txBody>
            <a:bodyPr wrap="none">
              <a:spAutoFit/>
            </a:bodyPr>
            <a:lstStyle/>
            <a:p>
              <a:r>
                <a:rPr lang="en-US" altLang="ja-JP" sz="2800" i="1" dirty="0"/>
                <a:t>p</a:t>
              </a:r>
              <a:endParaRPr lang="ja-JP" altLang="en-US" sz="2800" dirty="0"/>
            </a:p>
          </p:txBody>
        </p:sp>
        <p:cxnSp>
          <p:nvCxnSpPr>
            <p:cNvPr id="18" name="直線コネクタ 17"/>
            <p:cNvCxnSpPr>
              <a:stCxn id="16" idx="3"/>
            </p:cNvCxnSpPr>
            <p:nvPr/>
          </p:nvCxnSpPr>
          <p:spPr>
            <a:xfrm flipV="1">
              <a:off x="10069830" y="3400425"/>
              <a:ext cx="612458" cy="1200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グループ化 18"/>
          <p:cNvGrpSpPr/>
          <p:nvPr/>
        </p:nvGrpSpPr>
        <p:grpSpPr>
          <a:xfrm>
            <a:off x="9627870" y="2796659"/>
            <a:ext cx="1797975" cy="1356241"/>
            <a:chOff x="9627870" y="2529959"/>
            <a:chExt cx="1797975" cy="1356241"/>
          </a:xfrm>
        </p:grpSpPr>
        <p:sp>
          <p:nvSpPr>
            <p:cNvPr id="20" name="正方形/長方形 19"/>
            <p:cNvSpPr/>
            <p:nvPr/>
          </p:nvSpPr>
          <p:spPr>
            <a:xfrm>
              <a:off x="9627870" y="3139440"/>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10582344" y="2529959"/>
              <a:ext cx="843501" cy="523220"/>
            </a:xfrm>
            <a:prstGeom prst="rect">
              <a:avLst/>
            </a:prstGeom>
          </p:spPr>
          <p:txBody>
            <a:bodyPr wrap="none">
              <a:spAutoFit/>
            </a:bodyPr>
            <a:lstStyle/>
            <a:p>
              <a:r>
                <a:rPr lang="en-US" altLang="ja-JP" sz="2800" i="1" dirty="0"/>
                <a:t>w</a:t>
              </a:r>
              <a:r>
                <a:rPr lang="en-US" altLang="ja-JP" sz="2800" dirty="0"/>
                <a:t>(</a:t>
              </a:r>
              <a:r>
                <a:rPr lang="en-US" altLang="ja-JP" sz="2800" i="1" dirty="0"/>
                <a:t>p</a:t>
              </a:r>
              <a:r>
                <a:rPr lang="en-US" altLang="ja-JP" sz="2800" dirty="0"/>
                <a:t>)</a:t>
              </a:r>
              <a:endParaRPr lang="ja-JP" altLang="en-US" sz="2800" dirty="0"/>
            </a:p>
          </p:txBody>
        </p:sp>
        <p:cxnSp>
          <p:nvCxnSpPr>
            <p:cNvPr id="22" name="直線コネクタ 21"/>
            <p:cNvCxnSpPr>
              <a:stCxn id="20" idx="0"/>
            </p:cNvCxnSpPr>
            <p:nvPr/>
          </p:nvCxnSpPr>
          <p:spPr>
            <a:xfrm flipV="1">
              <a:off x="10001250" y="2847975"/>
              <a:ext cx="681038" cy="2914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グループ化 22"/>
          <p:cNvGrpSpPr/>
          <p:nvPr/>
        </p:nvGrpSpPr>
        <p:grpSpPr>
          <a:xfrm>
            <a:off x="8510270" y="503283"/>
            <a:ext cx="3541707" cy="1428932"/>
            <a:chOff x="8510270" y="236583"/>
            <a:chExt cx="3541707" cy="1428932"/>
          </a:xfrm>
        </p:grpSpPr>
        <p:sp>
          <p:nvSpPr>
            <p:cNvPr id="24" name="正方形/長方形 23"/>
            <p:cNvSpPr/>
            <p:nvPr/>
          </p:nvSpPr>
          <p:spPr>
            <a:xfrm>
              <a:off x="8510270" y="918755"/>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8757013" y="468812"/>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076327" y="817155"/>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9250498" y="236583"/>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10328428" y="698499"/>
              <a:ext cx="1723549" cy="830997"/>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近傍が似た</a:t>
              </a:r>
              <a:endParaRPr lang="en-US" altLang="ja-JP" sz="2400" dirty="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画素を検索</a:t>
              </a:r>
            </a:p>
          </p:txBody>
        </p:sp>
      </p:grpSp>
      <p:sp>
        <p:nvSpPr>
          <p:cNvPr id="29" name="フリーフォーム 28"/>
          <p:cNvSpPr/>
          <p:nvPr/>
        </p:nvSpPr>
        <p:spPr>
          <a:xfrm>
            <a:off x="9969500" y="1244600"/>
            <a:ext cx="546978" cy="2489200"/>
          </a:xfrm>
          <a:custGeom>
            <a:avLst/>
            <a:gdLst>
              <a:gd name="connsiteX0" fmla="*/ 0 w 546978"/>
              <a:gd name="connsiteY0" fmla="*/ 0 h 2489200"/>
              <a:gd name="connsiteX1" fmla="*/ 546100 w 546978"/>
              <a:gd name="connsiteY1" fmla="*/ 1079500 h 2489200"/>
              <a:gd name="connsiteX2" fmla="*/ 101600 w 546978"/>
              <a:gd name="connsiteY2" fmla="*/ 2489200 h 2489200"/>
            </a:gdLst>
            <a:ahLst/>
            <a:cxnLst>
              <a:cxn ang="0">
                <a:pos x="connsiteX0" y="connsiteY0"/>
              </a:cxn>
              <a:cxn ang="0">
                <a:pos x="connsiteX1" y="connsiteY1"/>
              </a:cxn>
              <a:cxn ang="0">
                <a:pos x="connsiteX2" y="connsiteY2"/>
              </a:cxn>
            </a:cxnLst>
            <a:rect l="l" t="t" r="r" b="b"/>
            <a:pathLst>
              <a:path w="546978" h="2489200">
                <a:moveTo>
                  <a:pt x="0" y="0"/>
                </a:moveTo>
                <a:cubicBezTo>
                  <a:pt x="264583" y="332316"/>
                  <a:pt x="529167" y="664633"/>
                  <a:pt x="546100" y="1079500"/>
                </a:cubicBezTo>
                <a:cubicBezTo>
                  <a:pt x="563033" y="1494367"/>
                  <a:pt x="332316" y="1991783"/>
                  <a:pt x="101600" y="2489200"/>
                </a:cubicBezTo>
              </a:path>
            </a:pathLst>
          </a:custGeom>
          <a:noFill/>
          <a:ln w="28575">
            <a:solidFill>
              <a:srgbClr val="FF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33416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09410" y="4210289"/>
            <a:ext cx="10984305" cy="2865422"/>
          </a:xfrm>
        </p:spPr>
        <p:txBody>
          <a:bodyPr>
            <a:normAutofit/>
          </a:bodyPr>
          <a:lstStyle/>
          <a:p>
            <a:pPr marL="0" indent="0">
              <a:buNone/>
            </a:pPr>
            <a:r>
              <a:rPr lang="ja-JP" altLang="en-US" b="1" dirty="0"/>
              <a:t>背景</a:t>
            </a:r>
            <a:r>
              <a:rPr lang="ja-JP" altLang="en-US" dirty="0"/>
              <a:t> </a:t>
            </a:r>
            <a:r>
              <a:rPr lang="en-US" altLang="ja-JP" dirty="0"/>
              <a:t>: </a:t>
            </a:r>
            <a:r>
              <a:rPr lang="ja-JP" altLang="en-US" dirty="0"/>
              <a:t>コンテンツの縦横比を変化させたいことが多くある（</a:t>
            </a:r>
            <a:r>
              <a:rPr lang="en-US" altLang="ja-JP" dirty="0"/>
              <a:t>image retargeting</a:t>
            </a:r>
            <a:r>
              <a:rPr lang="ja-JP" altLang="en-US" dirty="0"/>
              <a:t>と呼ばれる）</a:t>
            </a:r>
            <a:endParaRPr lang="en-US" altLang="ja-JP" dirty="0"/>
          </a:p>
          <a:p>
            <a:pPr marL="0" indent="0">
              <a:buNone/>
            </a:pPr>
            <a:r>
              <a:rPr kumimoji="1" lang="ja-JP" altLang="en-US" b="1" dirty="0"/>
              <a:t>問題</a:t>
            </a:r>
            <a:r>
              <a:rPr kumimoji="1" lang="ja-JP" altLang="en-US" dirty="0"/>
              <a:t> </a:t>
            </a:r>
            <a:r>
              <a:rPr kumimoji="1" lang="en-US" altLang="ja-JP" dirty="0"/>
              <a:t>: </a:t>
            </a:r>
            <a:r>
              <a:rPr kumimoji="1" lang="ja-JP" altLang="en-US" dirty="0"/>
              <a:t>画像の</a:t>
            </a:r>
            <a:r>
              <a:rPr kumimoji="1" lang="en-US" altLang="ja-JP" dirty="0"/>
              <a:t>retargeting</a:t>
            </a:r>
            <a:r>
              <a:rPr kumimoji="1" lang="ja-JP" altLang="en-US" dirty="0"/>
              <a:t>において単純に横方向に伸縮させると，撮影されたものの縦横比も変化してしまう</a:t>
            </a:r>
            <a:endParaRPr kumimoji="1" lang="en-US" altLang="ja-JP" dirty="0"/>
          </a:p>
          <a:p>
            <a:pPr marL="0" indent="0">
              <a:buNone/>
            </a:pPr>
            <a:r>
              <a:rPr lang="ja-JP" altLang="en-US" b="1" dirty="0"/>
              <a:t>提案</a:t>
            </a:r>
            <a:r>
              <a:rPr lang="ja-JP" altLang="en-US" dirty="0"/>
              <a:t> </a:t>
            </a:r>
            <a:r>
              <a:rPr lang="en-US" altLang="ja-JP" dirty="0"/>
              <a:t>: </a:t>
            </a:r>
            <a:r>
              <a:rPr lang="ja-JP" altLang="en-US" dirty="0"/>
              <a:t>画像全体の縦横比を変化させながら映ったものの縦横比を変化させない</a:t>
            </a:r>
            <a:r>
              <a:rPr lang="en-US" altLang="ja-JP" dirty="0"/>
              <a:t>retargeting</a:t>
            </a:r>
            <a:r>
              <a:rPr lang="ja-JP" altLang="en-US" dirty="0"/>
              <a:t>手法</a:t>
            </a:r>
            <a:endParaRPr kumimoji="1" lang="ja-JP" altLang="en-US" dirty="0"/>
          </a:p>
        </p:txBody>
      </p:sp>
      <p:pic>
        <p:nvPicPr>
          <p:cNvPr id="5" name="図 4"/>
          <p:cNvPicPr>
            <a:picLocks noChangeAspect="1"/>
          </p:cNvPicPr>
          <p:nvPr/>
        </p:nvPicPr>
        <p:blipFill rotWithShape="1">
          <a:blip r:embed="rId2"/>
          <a:srcRect l="17500" t="22033" r="20119" b="29835"/>
          <a:stretch/>
        </p:blipFill>
        <p:spPr>
          <a:xfrm>
            <a:off x="1146627" y="116113"/>
            <a:ext cx="9158516" cy="3827702"/>
          </a:xfrm>
          <a:prstGeom prst="rect">
            <a:avLst/>
          </a:prstGeom>
        </p:spPr>
      </p:pic>
    </p:spTree>
    <p:extLst>
      <p:ext uri="{BB962C8B-B14F-4D97-AF65-F5344CB8AC3E}">
        <p14:creationId xmlns:p14="http://schemas.microsoft.com/office/powerpoint/2010/main" val="2780456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67039" y="317500"/>
            <a:ext cx="10127961" cy="733270"/>
          </a:xfrm>
        </p:spPr>
        <p:txBody>
          <a:bodyPr/>
          <a:lstStyle/>
          <a:p>
            <a:r>
              <a:rPr kumimoji="1" lang="ja-JP" altLang="en-US" dirty="0"/>
              <a:t>アイディア</a:t>
            </a: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38010" y="1008080"/>
                <a:ext cx="9982819" cy="5296829"/>
              </a:xfrm>
            </p:spPr>
            <p:txBody>
              <a:bodyPr/>
              <a:lstStyle/>
              <a:p>
                <a:r>
                  <a:rPr kumimoji="1" lang="ja-JP" altLang="en-US" dirty="0"/>
                  <a:t>各画素に重要度を定義（例 </a:t>
                </a:r>
                <a:r>
                  <a:rPr kumimoji="1" lang="en-US" altLang="ja-JP" dirty="0"/>
                  <a:t>:</a:t>
                </a:r>
                <a:r>
                  <a:rPr kumimoji="1" lang="ja-JP" altLang="en-US" dirty="0"/>
                  <a:t> </a:t>
                </a:r>
                <a14:m>
                  <m:oMath xmlns:m="http://schemas.openxmlformats.org/officeDocument/2006/math">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𝐼</m:t>
                        </m:r>
                      </m:e>
                      <m:sub>
                        <m:r>
                          <a:rPr lang="en-US" altLang="ja-JP" i="1">
                            <a:latin typeface="Cambria Math" panose="02040503050406030204" pitchFamily="18" charset="0"/>
                          </a:rPr>
                          <m:t>𝑥</m:t>
                        </m:r>
                      </m:sub>
                      <m:sup>
                        <m:r>
                          <a:rPr lang="en-US" altLang="ja-JP" i="1">
                            <a:latin typeface="Cambria Math" panose="02040503050406030204" pitchFamily="18" charset="0"/>
                          </a:rPr>
                          <m:t>2</m:t>
                        </m:r>
                      </m:sup>
                    </m:sSubSup>
                    <m:r>
                      <a:rPr lang="en-US" altLang="ja-JP" i="1">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𝐼</m:t>
                        </m:r>
                      </m:e>
                      <m:sub>
                        <m:r>
                          <a:rPr lang="en-US" altLang="ja-JP" i="1">
                            <a:latin typeface="Cambria Math" panose="02040503050406030204" pitchFamily="18" charset="0"/>
                          </a:rPr>
                          <m:t>𝑦</m:t>
                        </m:r>
                      </m:sub>
                      <m:sup>
                        <m:r>
                          <a:rPr lang="en-US" altLang="ja-JP" i="1">
                            <a:latin typeface="Cambria Math" panose="02040503050406030204" pitchFamily="18" charset="0"/>
                          </a:rPr>
                          <m:t>2</m:t>
                        </m:r>
                      </m:sup>
                    </m:sSubSup>
                  </m:oMath>
                </a14:m>
                <a:r>
                  <a:rPr kumimoji="1" lang="ja-JP" altLang="en-US" dirty="0"/>
                  <a:t> </a:t>
                </a:r>
                <a:r>
                  <a:rPr kumimoji="1" lang="en-US" altLang="ja-JP" dirty="0"/>
                  <a:t>or </a:t>
                </a:r>
                <a14:m>
                  <m:oMath xmlns:m="http://schemas.openxmlformats.org/officeDocument/2006/math">
                    <m:d>
                      <m:dPr>
                        <m:begChr m:val="|"/>
                        <m:endChr m:val="|"/>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𝐼</m:t>
                            </m:r>
                          </m:e>
                          <m:sub>
                            <m:r>
                              <a:rPr lang="en-US" altLang="ja-JP" b="0" i="1" smtClean="0">
                                <a:latin typeface="Cambria Math" panose="02040503050406030204" pitchFamily="18" charset="0"/>
                              </a:rPr>
                              <m:t>𝑥</m:t>
                            </m:r>
                          </m:sub>
                        </m:sSub>
                      </m:e>
                    </m:d>
                    <m:r>
                      <a:rPr lang="en-US" altLang="ja-JP" i="1">
                        <a:latin typeface="Cambria Math" panose="02040503050406030204" pitchFamily="18" charset="0"/>
                      </a:rPr>
                      <m:t>+</m:t>
                    </m:r>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𝐼</m:t>
                        </m:r>
                      </m:e>
                      <m:sub>
                        <m:r>
                          <a:rPr lang="en-US" altLang="ja-JP" b="0" i="1" smtClean="0">
                            <a:latin typeface="Cambria Math" panose="02040503050406030204" pitchFamily="18" charset="0"/>
                          </a:rPr>
                          <m:t>𝑦</m:t>
                        </m:r>
                      </m:sub>
                    </m:sSub>
                    <m:r>
                      <a:rPr lang="en-US" altLang="ja-JP" b="0" i="1" smtClean="0">
                        <a:latin typeface="Cambria Math" panose="02040503050406030204" pitchFamily="18" charset="0"/>
                      </a:rPr>
                      <m:t>|</m:t>
                    </m:r>
                  </m:oMath>
                </a14:m>
                <a:r>
                  <a:rPr lang="ja-JP" altLang="en-US" dirty="0"/>
                  <a:t> </a:t>
                </a:r>
                <a:r>
                  <a:rPr kumimoji="1" lang="ja-JP" altLang="en-US" dirty="0"/>
                  <a:t>）</a:t>
                </a:r>
                <a:endParaRPr kumimoji="1" lang="en-US" altLang="ja-JP" dirty="0"/>
              </a:p>
              <a:p>
                <a:r>
                  <a:rPr kumimoji="1" lang="ja-JP" altLang="en-US" dirty="0"/>
                  <a:t>横方向に縮める場合は，以下の条件を満たす</a:t>
                </a:r>
                <a:r>
                  <a:rPr kumimoji="1" lang="en-US" altLang="ja-JP" dirty="0"/>
                  <a:t>seam</a:t>
                </a:r>
                <a:r>
                  <a:rPr kumimoji="1" lang="ja-JP" altLang="en-US" dirty="0"/>
                  <a:t>を計算しそれを間引く</a:t>
                </a:r>
                <a:endParaRPr kumimoji="1" lang="en-US" altLang="ja-JP" dirty="0"/>
              </a:p>
              <a:p>
                <a:pPr lvl="1"/>
                <a:r>
                  <a:rPr lang="ja-JP" altLang="en-US" dirty="0"/>
                  <a:t>画像の上辺から下辺へ画素をひとつずつつないだもの</a:t>
                </a:r>
                <a:endParaRPr lang="en-US" altLang="ja-JP" dirty="0"/>
              </a:p>
              <a:p>
                <a:pPr lvl="1"/>
                <a:r>
                  <a:rPr kumimoji="1" lang="ja-JP" altLang="en-US" dirty="0"/>
                  <a:t>ひとつ下に行く際，一画素分横方向に移動できる</a:t>
                </a:r>
                <a:endParaRPr kumimoji="1" lang="en-US" altLang="ja-JP" dirty="0"/>
              </a:p>
              <a:p>
                <a:pPr lvl="1"/>
                <a:r>
                  <a:rPr lang="ja-JP" altLang="en-US" dirty="0"/>
                  <a:t>重要度の総和が最小となる</a:t>
                </a:r>
                <a:endParaRPr kumimoji="1" lang="ja-JP" altLang="en-US"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38010" y="1008080"/>
                <a:ext cx="9982819" cy="5296829"/>
              </a:xfrm>
              <a:blipFill rotWithShape="0">
                <a:blip r:embed="rId2"/>
                <a:stretch>
                  <a:fillRect l="-1100" t="-1266"/>
                </a:stretch>
              </a:blipFill>
            </p:spPr>
            <p:txBody>
              <a:bodyPr/>
              <a:lstStyle/>
              <a:p>
                <a:r>
                  <a:rPr lang="ja-JP" altLang="en-US">
                    <a:noFill/>
                  </a:rPr>
                  <a:t> </a:t>
                </a:r>
              </a:p>
            </p:txBody>
          </p:sp>
        </mc:Fallback>
      </mc:AlternateContent>
      <p:pic>
        <p:nvPicPr>
          <p:cNvPr id="5" name="図 4"/>
          <p:cNvPicPr>
            <a:picLocks noChangeAspect="1"/>
          </p:cNvPicPr>
          <p:nvPr/>
        </p:nvPicPr>
        <p:blipFill rotWithShape="1">
          <a:blip r:embed="rId3"/>
          <a:srcRect l="19762" t="36099" r="63810" b="46099"/>
          <a:stretch/>
        </p:blipFill>
        <p:spPr>
          <a:xfrm>
            <a:off x="299810" y="4248089"/>
            <a:ext cx="3512458" cy="2061663"/>
          </a:xfrm>
          <a:prstGeom prst="rect">
            <a:avLst/>
          </a:prstGeom>
        </p:spPr>
      </p:pic>
      <p:sp>
        <p:nvSpPr>
          <p:cNvPr id="6" name="正方形/長方形 5"/>
          <p:cNvSpPr/>
          <p:nvPr/>
        </p:nvSpPr>
        <p:spPr>
          <a:xfrm>
            <a:off x="235426" y="3844350"/>
            <a:ext cx="2031325"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重要度マップ</a:t>
            </a:r>
          </a:p>
        </p:txBody>
      </p:sp>
      <p:sp>
        <p:nvSpPr>
          <p:cNvPr id="7" name="正方形/長方形 6"/>
          <p:cNvSpPr/>
          <p:nvPr/>
        </p:nvSpPr>
        <p:spPr>
          <a:xfrm>
            <a:off x="1959488" y="6275552"/>
            <a:ext cx="1771639"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図は論文より</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2" name="グループ化 11"/>
          <p:cNvGrpSpPr/>
          <p:nvPr/>
        </p:nvGrpSpPr>
        <p:grpSpPr>
          <a:xfrm>
            <a:off x="4087587" y="4085317"/>
            <a:ext cx="8076641" cy="2086883"/>
            <a:chOff x="4068962" y="4085317"/>
            <a:chExt cx="7147678" cy="1846853"/>
          </a:xfrm>
        </p:grpSpPr>
        <p:pic>
          <p:nvPicPr>
            <p:cNvPr id="10" name="図 9"/>
            <p:cNvPicPr>
              <a:picLocks noChangeAspect="1"/>
            </p:cNvPicPr>
            <p:nvPr/>
          </p:nvPicPr>
          <p:blipFill rotWithShape="1">
            <a:blip r:embed="rId4"/>
            <a:srcRect l="12042" t="65820" r="16782" b="7302"/>
            <a:stretch/>
          </p:blipFill>
          <p:spPr>
            <a:xfrm>
              <a:off x="4068962" y="4085317"/>
              <a:ext cx="3837214" cy="1843315"/>
            </a:xfrm>
            <a:prstGeom prst="rect">
              <a:avLst/>
            </a:prstGeom>
          </p:spPr>
        </p:pic>
        <p:pic>
          <p:nvPicPr>
            <p:cNvPr id="11" name="図 10"/>
            <p:cNvPicPr>
              <a:picLocks noChangeAspect="1"/>
            </p:cNvPicPr>
            <p:nvPr/>
          </p:nvPicPr>
          <p:blipFill rotWithShape="1">
            <a:blip r:embed="rId4"/>
            <a:srcRect l="12692" t="36555" r="27238" b="36555"/>
            <a:stretch/>
          </p:blipFill>
          <p:spPr>
            <a:xfrm>
              <a:off x="7978139" y="4088130"/>
              <a:ext cx="3238501" cy="1844040"/>
            </a:xfrm>
            <a:prstGeom prst="rect">
              <a:avLst/>
            </a:prstGeom>
          </p:spPr>
        </p:pic>
      </p:grpSp>
    </p:spTree>
    <p:extLst>
      <p:ext uri="{BB962C8B-B14F-4D97-AF65-F5344CB8AC3E}">
        <p14:creationId xmlns:p14="http://schemas.microsoft.com/office/powerpoint/2010/main" val="3795443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59781" y="365126"/>
            <a:ext cx="10033619" cy="733270"/>
          </a:xfrm>
        </p:spPr>
        <p:txBody>
          <a:bodyPr>
            <a:normAutofit/>
          </a:bodyPr>
          <a:lstStyle/>
          <a:p>
            <a:r>
              <a:rPr lang="ja-JP" altLang="en-US" dirty="0"/>
              <a:t>井尻敬 </a:t>
            </a:r>
            <a:r>
              <a:rPr lang="en-US" altLang="ja-JP" dirty="0"/>
              <a:t>– takashiijiri.com</a:t>
            </a:r>
            <a:endParaRPr kumimoji="1" lang="ja-JP" altLang="en-US" dirty="0"/>
          </a:p>
        </p:txBody>
      </p:sp>
      <p:sp>
        <p:nvSpPr>
          <p:cNvPr id="3" name="コンテンツ プレースホルダー 2"/>
          <p:cNvSpPr>
            <a:spLocks noGrp="1"/>
          </p:cNvSpPr>
          <p:nvPr>
            <p:ph idx="1"/>
          </p:nvPr>
        </p:nvSpPr>
        <p:spPr>
          <a:xfrm>
            <a:off x="659781" y="1343723"/>
            <a:ext cx="9792319" cy="510478"/>
          </a:xfrm>
        </p:spPr>
        <p:txBody>
          <a:bodyPr>
            <a:normAutofit/>
          </a:bodyPr>
          <a:lstStyle/>
          <a:p>
            <a:pPr marL="0" indent="0">
              <a:buNone/>
            </a:pPr>
            <a:r>
              <a:rPr lang="ja-JP" altLang="en-US" sz="2400" b="1" dirty="0"/>
              <a:t>専門 </a:t>
            </a:r>
            <a:r>
              <a:rPr lang="en-US" altLang="ja-JP" sz="2400" b="1" dirty="0"/>
              <a:t>: Computer Graphics / </a:t>
            </a:r>
            <a:r>
              <a:rPr lang="ja-JP" altLang="en-US" sz="2400" b="1" dirty="0"/>
              <a:t>画像処理 </a:t>
            </a:r>
            <a:r>
              <a:rPr lang="en-US" altLang="ja-JP" sz="2400" b="1" dirty="0"/>
              <a:t>/ </a:t>
            </a:r>
            <a:r>
              <a:rPr lang="ja-JP" altLang="en-US" sz="2400" b="1" dirty="0"/>
              <a:t>ユーザインタフェース</a:t>
            </a:r>
            <a:endParaRPr kumimoji="1" lang="ja-JP" altLang="en-US" sz="2400" dirty="0"/>
          </a:p>
        </p:txBody>
      </p:sp>
      <p:grpSp>
        <p:nvGrpSpPr>
          <p:cNvPr id="22" name="グループ化 21"/>
          <p:cNvGrpSpPr/>
          <p:nvPr/>
        </p:nvGrpSpPr>
        <p:grpSpPr>
          <a:xfrm>
            <a:off x="804637" y="1834571"/>
            <a:ext cx="9998726" cy="4632904"/>
            <a:chOff x="804637" y="1834571"/>
            <a:chExt cx="8920188" cy="4133164"/>
          </a:xfrm>
        </p:grpSpPr>
        <p:pic>
          <p:nvPicPr>
            <p:cNvPr id="40"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4245" y="3511127"/>
              <a:ext cx="1008000" cy="7560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8" descr="lapped solid texture"/>
            <p:cNvPicPr>
              <a:picLocks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3064245" y="2667769"/>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48" name="Picture 12" descr="element arrangement design"/>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4245" y="1834571"/>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49" name="図 48"/>
            <p:cNvPicPr>
              <a:picLocks/>
            </p:cNvPicPr>
            <p:nvPr/>
          </p:nvPicPr>
          <p:blipFill rotWithShape="1">
            <a:blip r:embed="rId6">
              <a:extLst>
                <a:ext uri="{28A0092B-C50C-407E-A947-70E740481C1C}">
                  <a14:useLocalDpi xmlns:a14="http://schemas.microsoft.com/office/drawing/2010/main" val="0"/>
                </a:ext>
              </a:extLst>
            </a:blip>
            <a:srcRect l="-18774" r="-18785"/>
            <a:stretch/>
          </p:blipFill>
          <p:spPr>
            <a:xfrm>
              <a:off x="3064245" y="4354485"/>
              <a:ext cx="1008000" cy="756000"/>
            </a:xfrm>
            <a:prstGeom prst="rect">
              <a:avLst/>
            </a:prstGeom>
            <a:ln w="12700">
              <a:solidFill>
                <a:schemeClr val="tx1"/>
              </a:solidFill>
            </a:ln>
          </p:spPr>
        </p:pic>
        <p:pic>
          <p:nvPicPr>
            <p:cNvPr id="50" name="Picture 10" descr="C:\Users\takashi\Downloads\FlowerOpening.gif"/>
            <p:cNvPicPr>
              <a:picLocks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1934441" y="1834571"/>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51" name="Picture 9" descr="C:\Users\takashi\Downloads\ProcDef.gif"/>
            <p:cNvPicPr>
              <a:picLocks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1934441" y="2667769"/>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52" name="Picture 2" descr="A Kinematic Approach for Efficient and Robust Simulation of the Cardiac Beating Motion"/>
            <p:cNvPicPr>
              <a:picLocks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1934441" y="3511127"/>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53" name="Picture 2" descr="http://takashiijiri.com/images/2016hearttouch.png"/>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34441" y="4354485"/>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54" name="図 53"/>
            <p:cNvPicPr>
              <a:picLocks/>
            </p:cNvPicPr>
            <p:nvPr/>
          </p:nvPicPr>
          <p:blipFill rotWithShape="1">
            <a:blip r:embed="rId11"/>
            <a:srcRect l="7249" r="10264"/>
            <a:stretch/>
          </p:blipFill>
          <p:spPr>
            <a:xfrm>
              <a:off x="6453657" y="2667769"/>
              <a:ext cx="1008000" cy="756000"/>
            </a:xfrm>
            <a:prstGeom prst="rect">
              <a:avLst/>
            </a:prstGeom>
            <a:ln w="12700">
              <a:solidFill>
                <a:schemeClr val="tx1"/>
              </a:solidFill>
            </a:ln>
          </p:spPr>
        </p:pic>
        <p:pic>
          <p:nvPicPr>
            <p:cNvPr id="55" name="Picture 6" descr="http://takashiijiri.com/images/2017spinEstim.gif"/>
            <p:cNvPicPr>
              <a:picLocks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a:off x="6453657" y="1834571"/>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56" name="図 55"/>
            <p:cNvPicPr>
              <a:picLocks/>
            </p:cNvPicPr>
            <p:nvPr/>
          </p:nvPicPr>
          <p:blipFill>
            <a:blip r:embed="rId13">
              <a:extLst>
                <a:ext uri="{28A0092B-C50C-407E-A947-70E740481C1C}">
                  <a14:useLocalDpi xmlns:a14="http://schemas.microsoft.com/office/drawing/2010/main" val="0"/>
                </a:ext>
              </a:extLst>
            </a:blip>
            <a:stretch>
              <a:fillRect/>
            </a:stretch>
          </p:blipFill>
          <p:spPr>
            <a:xfrm>
              <a:off x="7561862" y="1834571"/>
              <a:ext cx="1008000" cy="756000"/>
            </a:xfrm>
            <a:prstGeom prst="rect">
              <a:avLst/>
            </a:prstGeom>
            <a:ln w="12700">
              <a:solidFill>
                <a:schemeClr val="tx1"/>
              </a:solidFill>
            </a:ln>
          </p:spPr>
        </p:pic>
        <p:pic>
          <p:nvPicPr>
            <p:cNvPr id="57" name="図 56"/>
            <p:cNvPicPr>
              <a:picLocks/>
            </p:cNvPicPr>
            <p:nvPr/>
          </p:nvPicPr>
          <p:blipFill rotWithShape="1">
            <a:blip r:embed="rId14">
              <a:extLst>
                <a:ext uri="{28A0092B-C50C-407E-A947-70E740481C1C}">
                  <a14:useLocalDpi xmlns:a14="http://schemas.microsoft.com/office/drawing/2010/main" val="0"/>
                </a:ext>
              </a:extLst>
            </a:blip>
            <a:srcRect/>
            <a:stretch/>
          </p:blipFill>
          <p:spPr>
            <a:xfrm>
              <a:off x="7561862" y="2667769"/>
              <a:ext cx="1008000" cy="756000"/>
            </a:xfrm>
            <a:prstGeom prst="rect">
              <a:avLst/>
            </a:prstGeom>
            <a:ln w="12700">
              <a:solidFill>
                <a:schemeClr val="tx1"/>
              </a:solidFill>
            </a:ln>
          </p:spPr>
        </p:pic>
        <p:pic>
          <p:nvPicPr>
            <p:cNvPr id="58" name="Picture 2" descr="\\Bellflower\share\Yuta2012\論文用画像\皇居　変形.jpg"/>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561862" y="3511127"/>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59" name="Picture 2"/>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04637" y="1834571"/>
              <a:ext cx="1008000" cy="7560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 name="Picture 3"/>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04637" y="3511127"/>
              <a:ext cx="1008000" cy="7560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 name="Picture 4"/>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04637" y="2667769"/>
              <a:ext cx="1008000" cy="7560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 name="Picture 6" descr="http://www.riken.jp/brict/Ijiri/images/tf2.png"/>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04637" y="4354485"/>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63" name="図 62"/>
            <p:cNvPicPr>
              <a:picLocks/>
            </p:cNvPicPr>
            <p:nvPr/>
          </p:nvPicPr>
          <p:blipFill>
            <a:blip r:embed="rId20">
              <a:clrChange>
                <a:clrFrom>
                  <a:srgbClr val="FFFFFF"/>
                </a:clrFrom>
                <a:clrTo>
                  <a:srgbClr val="FFFFFF">
                    <a:alpha val="0"/>
                  </a:srgbClr>
                </a:clrTo>
              </a:clrChange>
            </a:blip>
            <a:stretch>
              <a:fillRect/>
            </a:stretch>
          </p:blipFill>
          <p:spPr>
            <a:xfrm rot="5400000">
              <a:off x="930637" y="5074113"/>
              <a:ext cx="756000" cy="1008000"/>
            </a:xfrm>
            <a:prstGeom prst="rect">
              <a:avLst/>
            </a:prstGeom>
            <a:noFill/>
            <a:ln w="12700">
              <a:solidFill>
                <a:schemeClr val="tx1"/>
              </a:solidFill>
            </a:ln>
          </p:spPr>
        </p:pic>
        <p:pic>
          <p:nvPicPr>
            <p:cNvPr id="64" name="Picture 6"/>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194049" y="1834571"/>
              <a:ext cx="1008000" cy="7560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 name="Picture 4" descr="http://www.riken.jp/brict/Ijiri/images/BHRBF.png"/>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194049" y="2667769"/>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66" name="Picture 4" descr="腹腔鏡下手術シミュレータ"/>
            <p:cNvPicPr>
              <a:picLocks noChangeArrowheads="1"/>
            </p:cNvPicPr>
            <p:nvPr/>
          </p:nvPicPr>
          <p:blipFill rotWithShape="1">
            <a:blip r:embed="rId23" cstate="screen">
              <a:extLst>
                <a:ext uri="{28A0092B-C50C-407E-A947-70E740481C1C}">
                  <a14:useLocalDpi xmlns:a14="http://schemas.microsoft.com/office/drawing/2010/main" val="0"/>
                </a:ext>
              </a:extLst>
            </a:blip>
            <a:srcRect/>
            <a:stretch/>
          </p:blipFill>
          <p:spPr bwMode="auto">
            <a:xfrm>
              <a:off x="5323853" y="1834571"/>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67" name="Picture 5" descr="C:\Users\takashi\Desktop\図1.png"/>
            <p:cNvPicPr>
              <a:picLocks noChangeArrowheads="1"/>
            </p:cNvPicPr>
            <p:nvPr/>
          </p:nvPicPr>
          <p:blipFill rotWithShape="1">
            <a:blip r:embed="rId24">
              <a:extLst>
                <a:ext uri="{28A0092B-C50C-407E-A947-70E740481C1C}">
                  <a14:useLocalDpi xmlns:a14="http://schemas.microsoft.com/office/drawing/2010/main" val="0"/>
                </a:ext>
              </a:extLst>
            </a:blip>
            <a:srcRect/>
            <a:stretch/>
          </p:blipFill>
          <p:spPr bwMode="auto">
            <a:xfrm>
              <a:off x="5323853" y="2667769"/>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68" name="図 67" descr="G:\関連研究論文\変形\WS000103kai.jpg"/>
            <p:cNvPicPr>
              <a:picLocks/>
            </p:cNvPicPr>
            <p:nvPr/>
          </p:nvPicPr>
          <p:blipFill rotWithShape="1">
            <a:blip r:embed="rId25" cstate="print"/>
            <a:srcRect b="16950"/>
            <a:stretch/>
          </p:blipFill>
          <p:spPr bwMode="auto">
            <a:xfrm>
              <a:off x="4194049" y="3511127"/>
              <a:ext cx="1008000" cy="756000"/>
            </a:xfrm>
            <a:prstGeom prst="rect">
              <a:avLst/>
            </a:prstGeom>
            <a:noFill/>
            <a:ln w="12700">
              <a:solidFill>
                <a:schemeClr val="tx1"/>
              </a:solidFill>
              <a:miter lim="800000"/>
              <a:headEnd/>
              <a:tailEnd/>
            </a:ln>
          </p:spPr>
        </p:pic>
        <p:pic>
          <p:nvPicPr>
            <p:cNvPr id="69" name="Picture 16" descr="http://www.riken.jp/brict/Ijiri/images/votracerthumb.png"/>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323853" y="3511127"/>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70" name="Picture 4" descr="http://takashiijiri.com/images/RoiPainter.png"/>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323853" y="4354485"/>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71" name="図 70"/>
            <p:cNvPicPr>
              <a:picLocks/>
            </p:cNvPicPr>
            <p:nvPr/>
          </p:nvPicPr>
          <p:blipFill>
            <a:blip r:embed="rId28"/>
            <a:stretch>
              <a:fillRect/>
            </a:stretch>
          </p:blipFill>
          <p:spPr>
            <a:xfrm>
              <a:off x="7561862" y="4347082"/>
              <a:ext cx="1008000" cy="756000"/>
            </a:xfrm>
            <a:prstGeom prst="rect">
              <a:avLst/>
            </a:prstGeom>
            <a:ln w="12700">
              <a:solidFill>
                <a:schemeClr val="tx1"/>
              </a:solidFill>
            </a:ln>
          </p:spPr>
        </p:pic>
        <p:sp>
          <p:nvSpPr>
            <p:cNvPr id="72" name="正方形/長方形 71"/>
            <p:cNvSpPr>
              <a:spLocks/>
            </p:cNvSpPr>
            <p:nvPr/>
          </p:nvSpPr>
          <p:spPr>
            <a:xfrm>
              <a:off x="6453657" y="3511127"/>
              <a:ext cx="1008000" cy="756000"/>
            </a:xfrm>
            <a:prstGeom prst="rect">
              <a:avLst/>
            </a:prstGeom>
            <a:solidFill>
              <a:schemeClr val="tx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楽器演奏　解析</a:t>
              </a:r>
            </a:p>
          </p:txBody>
        </p:sp>
        <p:pic>
          <p:nvPicPr>
            <p:cNvPr id="73" name="図 72"/>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8672917" y="1864512"/>
              <a:ext cx="1051908" cy="701272"/>
            </a:xfrm>
            <a:prstGeom prst="rect">
              <a:avLst/>
            </a:prstGeom>
          </p:spPr>
        </p:pic>
        <p:sp>
          <p:nvSpPr>
            <p:cNvPr id="74" name="正方形/長方形 73"/>
            <p:cNvSpPr>
              <a:spLocks/>
            </p:cNvSpPr>
            <p:nvPr/>
          </p:nvSpPr>
          <p:spPr>
            <a:xfrm>
              <a:off x="6458650" y="4354485"/>
              <a:ext cx="1008000" cy="756000"/>
            </a:xfrm>
            <a:prstGeom prst="rect">
              <a:avLst/>
            </a:prstGeom>
            <a:solidFill>
              <a:schemeClr val="tx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rPr>
                <a:t>Smart mirror for sports</a:t>
              </a: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 name="図 3"/>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8672917" y="2633119"/>
              <a:ext cx="1037908" cy="778431"/>
            </a:xfrm>
            <a:prstGeom prst="rect">
              <a:avLst/>
            </a:prstGeom>
          </p:spPr>
        </p:pic>
        <p:pic>
          <p:nvPicPr>
            <p:cNvPr id="10" name="図 9"/>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672917" y="3478885"/>
              <a:ext cx="1037908" cy="778431"/>
            </a:xfrm>
            <a:prstGeom prst="rect">
              <a:avLst/>
            </a:prstGeom>
          </p:spPr>
        </p:pic>
        <p:pic>
          <p:nvPicPr>
            <p:cNvPr id="17" name="図 16"/>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8672917" y="4324651"/>
              <a:ext cx="1037908" cy="778431"/>
            </a:xfrm>
            <a:prstGeom prst="rect">
              <a:avLst/>
            </a:prstGeom>
          </p:spPr>
        </p:pic>
        <p:sp>
          <p:nvSpPr>
            <p:cNvPr id="75" name="正方形/長方形 74"/>
            <p:cNvSpPr>
              <a:spLocks/>
            </p:cNvSpPr>
            <p:nvPr/>
          </p:nvSpPr>
          <p:spPr>
            <a:xfrm>
              <a:off x="6458650" y="5211735"/>
              <a:ext cx="1008000" cy="756000"/>
            </a:xfrm>
            <a:prstGeom prst="rect">
              <a:avLst/>
            </a:prstGeom>
            <a:solidFill>
              <a:schemeClr val="tx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rPr>
                <a:t>Smart mirror for sports</a:t>
              </a: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34170376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実装例 </a:t>
            </a:r>
            <a:r>
              <a:rPr lang="en-US" altLang="ja-JP" dirty="0"/>
              <a:t>– </a:t>
            </a:r>
            <a:r>
              <a:rPr lang="ja-JP" altLang="en-US" dirty="0"/>
              <a:t>プログラミング課題として出題します</a:t>
            </a:r>
            <a:endParaRPr kumimoji="1" lang="ja-JP" altLang="en-US" dirty="0"/>
          </a:p>
        </p:txBody>
      </p:sp>
      <p:pic>
        <p:nvPicPr>
          <p:cNvPr id="4" name="図 3"/>
          <p:cNvPicPr>
            <a:picLocks noChangeAspect="1"/>
          </p:cNvPicPr>
          <p:nvPr/>
        </p:nvPicPr>
        <p:blipFill>
          <a:blip r:embed="rId2"/>
          <a:stretch>
            <a:fillRect/>
          </a:stretch>
        </p:blipFill>
        <p:spPr>
          <a:xfrm>
            <a:off x="375955" y="1400027"/>
            <a:ext cx="4018245" cy="5111444"/>
          </a:xfrm>
          <a:prstGeom prst="rect">
            <a:avLst/>
          </a:prstGeom>
        </p:spPr>
      </p:pic>
      <p:pic>
        <p:nvPicPr>
          <p:cNvPr id="5" name="図 4"/>
          <p:cNvPicPr>
            <a:picLocks noChangeAspect="1"/>
          </p:cNvPicPr>
          <p:nvPr/>
        </p:nvPicPr>
        <p:blipFill>
          <a:blip r:embed="rId3"/>
          <a:stretch>
            <a:fillRect/>
          </a:stretch>
        </p:blipFill>
        <p:spPr>
          <a:xfrm>
            <a:off x="4492223" y="1384300"/>
            <a:ext cx="4032920" cy="5105400"/>
          </a:xfrm>
          <a:prstGeom prst="rect">
            <a:avLst/>
          </a:prstGeom>
        </p:spPr>
      </p:pic>
    </p:spTree>
    <p:extLst>
      <p:ext uri="{BB962C8B-B14F-4D97-AF65-F5344CB8AC3E}">
        <p14:creationId xmlns:p14="http://schemas.microsoft.com/office/powerpoint/2010/main" val="786358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776621" y="285750"/>
            <a:ext cx="10765139" cy="6572250"/>
          </a:xfrm>
        </p:spPr>
        <p:txBody>
          <a:bodyPr>
            <a:normAutofit/>
          </a:bodyPr>
          <a:lstStyle/>
          <a:p>
            <a:pPr marL="0" indent="0">
              <a:lnSpc>
                <a:spcPct val="100000"/>
              </a:lnSpc>
              <a:spcBef>
                <a:spcPts val="600"/>
              </a:spcBef>
              <a:buNone/>
            </a:pPr>
            <a:r>
              <a:rPr lang="ja-JP" altLang="en-US" sz="2400" b="1" dirty="0"/>
              <a:t>○ 講義の概要</a:t>
            </a:r>
            <a:r>
              <a:rPr lang="en-US" altLang="ja-JP" sz="2400" b="1" dirty="0"/>
              <a:t>: </a:t>
            </a:r>
          </a:p>
          <a:p>
            <a:pPr marL="0" indent="0">
              <a:lnSpc>
                <a:spcPct val="100000"/>
              </a:lnSpc>
              <a:spcBef>
                <a:spcPts val="600"/>
              </a:spcBef>
              <a:buNone/>
            </a:pPr>
            <a:r>
              <a:rPr lang="ja-JP" altLang="en-US" sz="1600" dirty="0"/>
              <a:t>　画像処理・画像認識は，産業・自然科学・エンタテインメントなど，多種多様な分野の発展に関わる非常に重要な技術です．デジタルメディア処理では，画像データ構造・画像撮影方法・線形フィルタ・非線形フィルタ・フーリエ変換・拡大縮小・補間など，主に</a:t>
            </a:r>
            <a:r>
              <a:rPr lang="ja-JP" altLang="en-US" sz="1600" b="1" dirty="0"/>
              <a:t>画像を編集する方法</a:t>
            </a:r>
            <a:r>
              <a:rPr lang="ja-JP" altLang="en-US" sz="1600" dirty="0"/>
              <a:t>を置き紹介しました．本科目では，計算機を利用して</a:t>
            </a:r>
            <a:r>
              <a:rPr lang="ja-JP" altLang="en-US" sz="1600" b="1" dirty="0"/>
              <a:t>画像を認識する手法</a:t>
            </a:r>
            <a:r>
              <a:rPr lang="ja-JP" altLang="en-US" sz="1600" dirty="0"/>
              <a:t>について紹介します．具体的には，画像から目的部分を切り抜く領域分割，画像の局所領域の特徴を計算機が理解できる形で記述する特徴抽出，および，抽出した特徴を用いて画像を識別するパターン認識を紹介します．また，講義の後半では，深層学習を用いた画像認識についても取り扱います．</a:t>
            </a:r>
            <a:endParaRPr lang="en-US" altLang="ja-JP" sz="1600" dirty="0"/>
          </a:p>
          <a:p>
            <a:pPr marL="0" indent="0">
              <a:lnSpc>
                <a:spcPct val="100000"/>
              </a:lnSpc>
              <a:spcBef>
                <a:spcPts val="600"/>
              </a:spcBef>
              <a:buNone/>
            </a:pPr>
            <a:r>
              <a:rPr lang="ja-JP" altLang="en-US" sz="1600" dirty="0"/>
              <a:t>　それぞれの技術に関して，コーディング可能な深さで理解できるよう，ソースコードを交えながら詳細な技術解説を行ないます．また，</a:t>
            </a:r>
            <a:r>
              <a:rPr lang="en-US" altLang="ja-JP" sz="1600" dirty="0"/>
              <a:t>Python</a:t>
            </a:r>
            <a:r>
              <a:rPr lang="ja-JP" altLang="en-US" sz="1600" dirty="0"/>
              <a:t>を用いたプログラミング演習を通して講義内で取り扱う手法のより深い理解を目指します．講義資料は井尻の</a:t>
            </a:r>
            <a:r>
              <a:rPr lang="en-US" altLang="ja-JP" sz="1600" dirty="0"/>
              <a:t>web page</a:t>
            </a:r>
            <a:r>
              <a:rPr lang="ja-JP" altLang="en-US" sz="1600" dirty="0"/>
              <a:t>に事前にアップロードします．また，講義動画は，受講者に限り</a:t>
            </a:r>
            <a:r>
              <a:rPr lang="en-US" altLang="ja-JP" sz="1600" dirty="0" err="1"/>
              <a:t>scomb</a:t>
            </a:r>
            <a:r>
              <a:rPr lang="ja-JP" altLang="en-US" sz="1600" dirty="0"/>
              <a:t>より閲覧可能です．前期のディジタルメディア処理に比べ，比較的高度な内容を多く紹介するので，講義資料を予習に，講義動画を復習に活用してください．</a:t>
            </a:r>
            <a:endParaRPr lang="en-US" altLang="ja-JP" sz="1600" dirty="0"/>
          </a:p>
          <a:p>
            <a:pPr marL="0" indent="0">
              <a:lnSpc>
                <a:spcPct val="100000"/>
              </a:lnSpc>
              <a:spcBef>
                <a:spcPts val="600"/>
              </a:spcBef>
              <a:buNone/>
            </a:pPr>
            <a:r>
              <a:rPr lang="ja-JP" altLang="en-US" sz="2400" b="1" dirty="0"/>
              <a:t>○ 達成目標 </a:t>
            </a:r>
            <a:r>
              <a:rPr lang="en-US" altLang="ja-JP" sz="2400" b="1" dirty="0"/>
              <a:t>: </a:t>
            </a:r>
            <a:endParaRPr lang="en-US" altLang="ja-JP" sz="1800" dirty="0"/>
          </a:p>
          <a:p>
            <a:pPr marL="342900" indent="-342900">
              <a:lnSpc>
                <a:spcPct val="100000"/>
              </a:lnSpc>
              <a:spcBef>
                <a:spcPts val="600"/>
              </a:spcBef>
              <a:buAutoNum type="arabicPeriod"/>
            </a:pPr>
            <a:r>
              <a:rPr lang="ja-JP" altLang="en-US" sz="1800" dirty="0"/>
              <a:t>領域分割 </a:t>
            </a:r>
            <a:r>
              <a:rPr lang="en-US" altLang="ja-JP" sz="1800" dirty="0"/>
              <a:t>– </a:t>
            </a:r>
            <a:r>
              <a:rPr lang="ja-JP" altLang="en-US" sz="1800" dirty="0"/>
              <a:t>画像の領域分割法について主要なアルゴリズムを説明・実装できる</a:t>
            </a:r>
            <a:endParaRPr lang="en-US" altLang="ja-JP" sz="1800" dirty="0"/>
          </a:p>
          <a:p>
            <a:pPr marL="342900" indent="-342900">
              <a:lnSpc>
                <a:spcPct val="100000"/>
              </a:lnSpc>
              <a:spcBef>
                <a:spcPts val="600"/>
              </a:spcBef>
              <a:buAutoNum type="arabicPeriod"/>
            </a:pPr>
            <a:r>
              <a:rPr lang="ja-JP" altLang="en-US" sz="1800" dirty="0"/>
              <a:t>特徴抽出 </a:t>
            </a:r>
            <a:r>
              <a:rPr lang="en-US" altLang="ja-JP" sz="1800" dirty="0"/>
              <a:t>– </a:t>
            </a:r>
            <a:r>
              <a:rPr lang="ja-JP" altLang="en-US" sz="1800" dirty="0"/>
              <a:t>画像認識に必要な特徴抽出の基礎を説明・実装できる</a:t>
            </a:r>
            <a:endParaRPr lang="en-US" altLang="ja-JP" sz="1800" dirty="0"/>
          </a:p>
          <a:p>
            <a:pPr marL="342900" indent="-342900">
              <a:lnSpc>
                <a:spcPct val="100000"/>
              </a:lnSpc>
              <a:spcBef>
                <a:spcPts val="600"/>
              </a:spcBef>
              <a:buAutoNum type="arabicPeriod"/>
            </a:pPr>
            <a:r>
              <a:rPr lang="ja-JP" altLang="en-US" sz="1800" dirty="0"/>
              <a:t>パタレコ </a:t>
            </a:r>
            <a:r>
              <a:rPr lang="en-US" altLang="ja-JP" sz="1800" dirty="0"/>
              <a:t>– </a:t>
            </a:r>
            <a:r>
              <a:rPr lang="ja-JP" altLang="en-US" sz="1800" dirty="0"/>
              <a:t>画像に対するパターン認識（顔認識など）の基礎やアルゴリズムを説明・実装できる</a:t>
            </a:r>
            <a:endParaRPr lang="en-US" altLang="ja-JP" sz="1800" dirty="0"/>
          </a:p>
          <a:p>
            <a:pPr marL="0" indent="0">
              <a:lnSpc>
                <a:spcPct val="100000"/>
              </a:lnSpc>
              <a:spcBef>
                <a:spcPts val="600"/>
              </a:spcBef>
              <a:buNone/>
            </a:pPr>
            <a:r>
              <a:rPr lang="ja-JP" altLang="en-US" sz="2400" b="1" dirty="0"/>
              <a:t>○ 成績評価：</a:t>
            </a:r>
            <a:endParaRPr lang="en-US" altLang="ja-JP" sz="1800" b="1" dirty="0"/>
          </a:p>
          <a:p>
            <a:pPr marL="0" indent="0">
              <a:lnSpc>
                <a:spcPct val="100000"/>
              </a:lnSpc>
              <a:spcBef>
                <a:spcPts val="600"/>
              </a:spcBef>
              <a:buNone/>
            </a:pPr>
            <a:r>
              <a:rPr lang="ja-JP" altLang="en-US" sz="1800" strike="sngStrike" dirty="0"/>
              <a:t>筆記試験（</a:t>
            </a:r>
            <a:r>
              <a:rPr lang="en-US" altLang="ja-JP" sz="1800" strike="sngStrike" dirty="0"/>
              <a:t>45%</a:t>
            </a:r>
            <a:r>
              <a:rPr lang="ja-JP" altLang="en-US" sz="1800" strike="sngStrike" dirty="0"/>
              <a:t>），プログラミング課題（</a:t>
            </a:r>
            <a:r>
              <a:rPr lang="en-US" altLang="ja-JP" sz="1800" strike="sngStrike" dirty="0"/>
              <a:t>45%</a:t>
            </a:r>
            <a:r>
              <a:rPr lang="ja-JP" altLang="en-US" sz="1800" strike="sngStrike" dirty="0"/>
              <a:t>），ミニッツペーパー</a:t>
            </a:r>
            <a:r>
              <a:rPr lang="en-US" altLang="ja-JP" sz="1800" strike="sngStrike" dirty="0"/>
              <a:t>(10%)</a:t>
            </a:r>
            <a:r>
              <a:rPr lang="ja-JP" altLang="en-US" sz="1800" strike="sngStrike" dirty="0"/>
              <a:t>に基づき評価します．</a:t>
            </a:r>
            <a:endParaRPr lang="en-US" altLang="ja-JP" sz="1800" strike="sngStrike" dirty="0"/>
          </a:p>
          <a:p>
            <a:pPr marL="0" indent="0">
              <a:lnSpc>
                <a:spcPct val="100000"/>
              </a:lnSpc>
              <a:spcBef>
                <a:spcPts val="600"/>
              </a:spcBef>
              <a:buNone/>
            </a:pPr>
            <a:r>
              <a:rPr lang="ja-JP" altLang="en-US" sz="1800" dirty="0">
                <a:solidFill>
                  <a:srgbClr val="FF0000"/>
                </a:solidFill>
              </a:rPr>
              <a:t>筆記試験（</a:t>
            </a:r>
            <a:r>
              <a:rPr lang="en-US" altLang="ja-JP" sz="1800" dirty="0">
                <a:solidFill>
                  <a:srgbClr val="FF0000"/>
                </a:solidFill>
              </a:rPr>
              <a:t>25%</a:t>
            </a:r>
            <a:r>
              <a:rPr lang="ja-JP" altLang="en-US" sz="1800" dirty="0">
                <a:solidFill>
                  <a:srgbClr val="FF0000"/>
                </a:solidFill>
              </a:rPr>
              <a:t>），プログラミング課題（</a:t>
            </a:r>
            <a:r>
              <a:rPr lang="en-US" altLang="ja-JP" sz="1800" dirty="0">
                <a:solidFill>
                  <a:srgbClr val="FF0000"/>
                </a:solidFill>
              </a:rPr>
              <a:t>50%</a:t>
            </a:r>
            <a:r>
              <a:rPr lang="ja-JP" altLang="en-US" sz="1800" dirty="0">
                <a:solidFill>
                  <a:srgbClr val="FF0000"/>
                </a:solidFill>
              </a:rPr>
              <a:t>），小テスト</a:t>
            </a:r>
            <a:r>
              <a:rPr lang="en-US" altLang="ja-JP" sz="1800" dirty="0">
                <a:solidFill>
                  <a:srgbClr val="FF0000"/>
                </a:solidFill>
              </a:rPr>
              <a:t>(25%)</a:t>
            </a:r>
            <a:r>
              <a:rPr lang="ja-JP" altLang="en-US" sz="1800" dirty="0">
                <a:solidFill>
                  <a:srgbClr val="FF0000"/>
                </a:solidFill>
              </a:rPr>
              <a:t>に基づき評価します．</a:t>
            </a:r>
            <a:endParaRPr lang="en-US" altLang="ja-JP" sz="1800" strike="sngStrike" dirty="0">
              <a:solidFill>
                <a:srgbClr val="FF0000"/>
              </a:solidFill>
            </a:endParaRPr>
          </a:p>
        </p:txBody>
      </p:sp>
    </p:spTree>
    <p:extLst>
      <p:ext uri="{BB962C8B-B14F-4D97-AF65-F5344CB8AC3E}">
        <p14:creationId xmlns:p14="http://schemas.microsoft.com/office/powerpoint/2010/main" val="3682398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08210" y="328246"/>
            <a:ext cx="11094230" cy="6236677"/>
          </a:xfrm>
        </p:spPr>
        <p:txBody>
          <a:bodyPr>
            <a:normAutofit/>
          </a:bodyPr>
          <a:lstStyle/>
          <a:p>
            <a:pPr marL="0" indent="0">
              <a:buNone/>
            </a:pPr>
            <a:r>
              <a:rPr lang="ja-JP" altLang="en-US" sz="2400" b="1" dirty="0"/>
              <a:t>◯講義資料 </a:t>
            </a:r>
            <a:r>
              <a:rPr lang="en-US" altLang="ja-JP" sz="2400" b="1" dirty="0"/>
              <a:t>:</a:t>
            </a:r>
            <a:r>
              <a:rPr lang="ja-JP" altLang="en-US" sz="2400" b="1" dirty="0"/>
              <a:t> </a:t>
            </a:r>
            <a:endParaRPr lang="en-US" altLang="ja-JP" sz="2400" b="1" dirty="0"/>
          </a:p>
          <a:p>
            <a:pPr marL="0" indent="0">
              <a:buNone/>
            </a:pPr>
            <a:r>
              <a:rPr kumimoji="1" lang="ja-JP" altLang="en-US" sz="1800" dirty="0"/>
              <a:t>講義で紹介した資料・ソースコードは可能な限り</a:t>
            </a:r>
            <a:r>
              <a:rPr kumimoji="1" lang="en-US" altLang="ja-JP" sz="1800" dirty="0"/>
              <a:t>Web</a:t>
            </a:r>
            <a:r>
              <a:rPr kumimoji="1" lang="ja-JP" altLang="en-US" sz="1800" dirty="0"/>
              <a:t>上に公開します．</a:t>
            </a:r>
            <a:endParaRPr kumimoji="1" lang="en-US" altLang="ja-JP" sz="1800" dirty="0"/>
          </a:p>
          <a:p>
            <a:pPr marL="0" indent="0">
              <a:buNone/>
            </a:pPr>
            <a:r>
              <a:rPr kumimoji="1" lang="ja-JP" altLang="en-US" sz="1800" dirty="0"/>
              <a:t>以下の</a:t>
            </a:r>
            <a:r>
              <a:rPr kumimoji="1" lang="en-US" altLang="ja-JP" sz="1800" dirty="0"/>
              <a:t>URL</a:t>
            </a:r>
            <a:r>
              <a:rPr lang="ja-JP" altLang="en-US" sz="1800" dirty="0"/>
              <a:t>を参考にしてください．</a:t>
            </a:r>
            <a:endParaRPr lang="en-US" altLang="ja-JP" sz="1800" dirty="0"/>
          </a:p>
          <a:p>
            <a:pPr marL="0" indent="0">
              <a:buNone/>
            </a:pPr>
            <a:r>
              <a:rPr lang="en-US" altLang="ja-JP" sz="1800" dirty="0"/>
              <a:t>URL : </a:t>
            </a:r>
            <a:r>
              <a:rPr lang="en-US" altLang="ja-JP" sz="1800" dirty="0">
                <a:hlinkClick r:id="rId2"/>
              </a:rPr>
              <a:t>takashiijiri.com/classes</a:t>
            </a:r>
            <a:endParaRPr lang="en-US" altLang="ja-JP" sz="1800" dirty="0"/>
          </a:p>
          <a:p>
            <a:pPr marL="0" indent="0">
              <a:buNone/>
            </a:pPr>
            <a:endParaRPr lang="en-US" altLang="ja-JP" sz="1800" dirty="0"/>
          </a:p>
          <a:p>
            <a:pPr marL="0" indent="0">
              <a:buNone/>
            </a:pPr>
            <a:r>
              <a:rPr lang="ja-JP" altLang="en-US" sz="2400" b="1" dirty="0"/>
              <a:t>◯実施方法 </a:t>
            </a:r>
            <a:r>
              <a:rPr lang="en-US" altLang="ja-JP" sz="2400" b="1" dirty="0"/>
              <a:t>: </a:t>
            </a:r>
          </a:p>
          <a:p>
            <a:pPr marL="0" indent="0">
              <a:lnSpc>
                <a:spcPct val="100000"/>
              </a:lnSpc>
              <a:spcBef>
                <a:spcPts val="600"/>
              </a:spcBef>
              <a:buNone/>
            </a:pPr>
            <a:r>
              <a:rPr lang="ja-JP" altLang="en-US" sz="1800" dirty="0">
                <a:solidFill>
                  <a:srgbClr val="FF0000"/>
                </a:solidFill>
              </a:rPr>
              <a:t>本年度の講義は，動画配信形式にて実施します．</a:t>
            </a:r>
            <a:endParaRPr lang="en-US" altLang="ja-JP" sz="1800" dirty="0">
              <a:solidFill>
                <a:srgbClr val="FF0000"/>
              </a:solidFill>
            </a:endParaRPr>
          </a:p>
          <a:p>
            <a:pPr marL="0" indent="0">
              <a:lnSpc>
                <a:spcPct val="100000"/>
              </a:lnSpc>
              <a:spcBef>
                <a:spcPts val="600"/>
              </a:spcBef>
              <a:buNone/>
            </a:pPr>
            <a:r>
              <a:rPr lang="en-US" altLang="ja-JP" sz="1800" dirty="0">
                <a:solidFill>
                  <a:srgbClr val="FF0000"/>
                </a:solidFill>
              </a:rPr>
              <a:t>+ </a:t>
            </a:r>
            <a:r>
              <a:rPr lang="ja-JP" altLang="en-US" sz="1800" dirty="0">
                <a:solidFill>
                  <a:srgbClr val="FF0000"/>
                </a:solidFill>
              </a:rPr>
              <a:t>大学のストリーミングサービス上に動画をアップロードし</a:t>
            </a:r>
            <a:r>
              <a:rPr lang="en-US" altLang="ja-JP" sz="1800" dirty="0" err="1">
                <a:solidFill>
                  <a:srgbClr val="FF0000"/>
                </a:solidFill>
              </a:rPr>
              <a:t>scomb</a:t>
            </a:r>
            <a:r>
              <a:rPr lang="ja-JP" altLang="en-US" sz="1800" dirty="0">
                <a:solidFill>
                  <a:srgbClr val="FF0000"/>
                </a:solidFill>
              </a:rPr>
              <a:t>より</a:t>
            </a:r>
            <a:r>
              <a:rPr lang="en-US" altLang="ja-JP" sz="1800" dirty="0">
                <a:solidFill>
                  <a:srgbClr val="FF0000"/>
                </a:solidFill>
              </a:rPr>
              <a:t>URL</a:t>
            </a:r>
            <a:r>
              <a:rPr lang="ja-JP" altLang="en-US" sz="1800" dirty="0">
                <a:solidFill>
                  <a:srgbClr val="FF0000"/>
                </a:solidFill>
              </a:rPr>
              <a:t>を通知します．</a:t>
            </a:r>
            <a:endParaRPr lang="en-US" altLang="ja-JP" sz="1800" dirty="0">
              <a:solidFill>
                <a:srgbClr val="FF0000"/>
              </a:solidFill>
            </a:endParaRPr>
          </a:p>
          <a:p>
            <a:pPr marL="0" indent="0">
              <a:lnSpc>
                <a:spcPct val="100000"/>
              </a:lnSpc>
              <a:spcBef>
                <a:spcPts val="600"/>
              </a:spcBef>
              <a:buNone/>
            </a:pPr>
            <a:r>
              <a:rPr lang="en-US" altLang="ja-JP" sz="1800" dirty="0">
                <a:solidFill>
                  <a:srgbClr val="FF0000"/>
                </a:solidFill>
              </a:rPr>
              <a:t>+ </a:t>
            </a:r>
            <a:r>
              <a:rPr lang="ja-JP" altLang="en-US" sz="1800" dirty="0">
                <a:solidFill>
                  <a:srgbClr val="FF0000"/>
                </a:solidFill>
              </a:rPr>
              <a:t>好きなタイミングで動画を視聴し、関連する小テストに解答してください</a:t>
            </a:r>
            <a:endParaRPr lang="en-US" altLang="ja-JP" sz="1800" dirty="0">
              <a:solidFill>
                <a:srgbClr val="FF0000"/>
              </a:solidFill>
            </a:endParaRPr>
          </a:p>
          <a:p>
            <a:pPr marL="0" indent="0">
              <a:lnSpc>
                <a:spcPct val="100000"/>
              </a:lnSpc>
              <a:spcBef>
                <a:spcPts val="600"/>
              </a:spcBef>
              <a:buNone/>
            </a:pPr>
            <a:r>
              <a:rPr lang="en-US" altLang="ja-JP" sz="1800" dirty="0">
                <a:solidFill>
                  <a:srgbClr val="FF0000"/>
                </a:solidFill>
              </a:rPr>
              <a:t>+ </a:t>
            </a:r>
            <a:r>
              <a:rPr lang="ja-JP" altLang="en-US" sz="1800" dirty="0">
                <a:solidFill>
                  <a:srgbClr val="FF0000"/>
                </a:solidFill>
              </a:rPr>
              <a:t>小テストの締め切りは，実際の講義直前までとします．</a:t>
            </a:r>
            <a:endParaRPr lang="en-US" altLang="ja-JP" sz="1800" dirty="0">
              <a:solidFill>
                <a:srgbClr val="FF0000"/>
              </a:solidFill>
            </a:endParaRPr>
          </a:p>
          <a:p>
            <a:pPr marL="0" indent="0">
              <a:lnSpc>
                <a:spcPct val="100000"/>
              </a:lnSpc>
              <a:spcBef>
                <a:spcPts val="600"/>
              </a:spcBef>
              <a:buNone/>
            </a:pPr>
            <a:r>
              <a:rPr lang="en-US" altLang="ja-JP" sz="1800" dirty="0">
                <a:solidFill>
                  <a:srgbClr val="FF0000"/>
                </a:solidFill>
              </a:rPr>
              <a:t>   ※</a:t>
            </a:r>
            <a:r>
              <a:rPr lang="ja-JP" altLang="en-US" sz="1800" dirty="0">
                <a:solidFill>
                  <a:srgbClr val="FF0000"/>
                </a:solidFill>
              </a:rPr>
              <a:t>第１回目のみ，小テストは講義日までとします</a:t>
            </a:r>
            <a:r>
              <a:rPr lang="en-US" altLang="ja-JP" sz="1800" dirty="0">
                <a:solidFill>
                  <a:srgbClr val="FF0000"/>
                </a:solidFill>
              </a:rPr>
              <a:t> </a:t>
            </a:r>
          </a:p>
          <a:p>
            <a:pPr marL="0" indent="0">
              <a:lnSpc>
                <a:spcPct val="100000"/>
              </a:lnSpc>
              <a:spcBef>
                <a:spcPts val="600"/>
              </a:spcBef>
              <a:buNone/>
            </a:pPr>
            <a:r>
              <a:rPr lang="en-US" altLang="ja-JP" sz="1800" dirty="0">
                <a:solidFill>
                  <a:srgbClr val="FF0000"/>
                </a:solidFill>
              </a:rPr>
              <a:t>+ </a:t>
            </a:r>
            <a:r>
              <a:rPr lang="ja-JP" altLang="en-US" sz="1800" dirty="0">
                <a:solidFill>
                  <a:srgbClr val="FF0000"/>
                </a:solidFill>
              </a:rPr>
              <a:t>講義日当日は，</a:t>
            </a:r>
            <a:r>
              <a:rPr lang="en-US" altLang="ja-JP" sz="1800" dirty="0">
                <a:solidFill>
                  <a:srgbClr val="FF0000"/>
                </a:solidFill>
              </a:rPr>
              <a:t>zoom</a:t>
            </a:r>
            <a:r>
              <a:rPr lang="ja-JP" altLang="en-US" sz="1800" dirty="0">
                <a:solidFill>
                  <a:srgbClr val="FF0000"/>
                </a:solidFill>
              </a:rPr>
              <a:t>にて小テストの解説をし，質問があればそれに回答します</a:t>
            </a:r>
            <a:endParaRPr lang="en-US" altLang="ja-JP" sz="1800" dirty="0">
              <a:solidFill>
                <a:srgbClr val="FF0000"/>
              </a:solidFill>
            </a:endParaRPr>
          </a:p>
          <a:p>
            <a:pPr marL="0" indent="0">
              <a:lnSpc>
                <a:spcPct val="100000"/>
              </a:lnSpc>
              <a:spcBef>
                <a:spcPts val="600"/>
              </a:spcBef>
              <a:buNone/>
            </a:pPr>
            <a:r>
              <a:rPr lang="en-US" altLang="ja-JP" sz="1800" dirty="0">
                <a:solidFill>
                  <a:srgbClr val="FF0000"/>
                </a:solidFill>
              </a:rPr>
              <a:t>+ </a:t>
            </a:r>
            <a:r>
              <a:rPr lang="ja-JP" altLang="en-US" sz="1800" dirty="0">
                <a:solidFill>
                  <a:srgbClr val="FF0000"/>
                </a:solidFill>
              </a:rPr>
              <a:t>質問がある場合は，メール，</a:t>
            </a:r>
            <a:r>
              <a:rPr lang="en-US" altLang="ja-JP" sz="1800" dirty="0" err="1">
                <a:solidFill>
                  <a:srgbClr val="FF0000"/>
                </a:solidFill>
              </a:rPr>
              <a:t>scomb</a:t>
            </a:r>
            <a:r>
              <a:rPr lang="ja-JP" altLang="en-US" sz="1800" dirty="0">
                <a:solidFill>
                  <a:srgbClr val="FF0000"/>
                </a:solidFill>
              </a:rPr>
              <a:t>ディスカッション，当日</a:t>
            </a:r>
            <a:r>
              <a:rPr lang="en-US" altLang="ja-JP" sz="1800" dirty="0">
                <a:solidFill>
                  <a:srgbClr val="FF0000"/>
                </a:solidFill>
              </a:rPr>
              <a:t>zoom</a:t>
            </a:r>
            <a:r>
              <a:rPr lang="ja-JP" altLang="en-US" sz="1800" dirty="0">
                <a:solidFill>
                  <a:srgbClr val="FF0000"/>
                </a:solidFill>
              </a:rPr>
              <a:t>で直接，の方法で連絡ください．</a:t>
            </a:r>
            <a:r>
              <a:rPr lang="en-US" altLang="ja-JP" sz="1800" dirty="0">
                <a:solidFill>
                  <a:srgbClr val="FF0000"/>
                </a:solidFill>
              </a:rPr>
              <a:t> </a:t>
            </a:r>
          </a:p>
          <a:p>
            <a:pPr marL="0" indent="0">
              <a:lnSpc>
                <a:spcPct val="100000"/>
              </a:lnSpc>
              <a:spcBef>
                <a:spcPts val="600"/>
              </a:spcBef>
              <a:buNone/>
            </a:pPr>
            <a:endParaRPr lang="en-US" altLang="ja-JP" sz="1800" dirty="0"/>
          </a:p>
          <a:p>
            <a:pPr marL="0" indent="0">
              <a:lnSpc>
                <a:spcPct val="100000"/>
              </a:lnSpc>
              <a:spcBef>
                <a:spcPts val="600"/>
              </a:spcBef>
              <a:buNone/>
            </a:pPr>
            <a:r>
              <a:rPr lang="en-US" altLang="ja-JP" sz="1800" dirty="0"/>
              <a:t>takashi.ijiri80 </a:t>
            </a:r>
            <a:r>
              <a:rPr lang="en-US" altLang="ja-JP" sz="1800" dirty="0" err="1"/>
              <a:t>AtMark</a:t>
            </a:r>
            <a:r>
              <a:rPr lang="en-US" altLang="ja-JP" sz="1800" dirty="0"/>
              <a:t> gmail.ac.jp</a:t>
            </a:r>
          </a:p>
        </p:txBody>
      </p:sp>
    </p:spTree>
    <p:extLst>
      <p:ext uri="{BB962C8B-B14F-4D97-AF65-F5344CB8AC3E}">
        <p14:creationId xmlns:p14="http://schemas.microsoft.com/office/powerpoint/2010/main" val="1355530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762501" y="1173166"/>
            <a:ext cx="7036419" cy="733270"/>
          </a:xfrm>
        </p:spPr>
        <p:txBody>
          <a:bodyPr/>
          <a:lstStyle/>
          <a:p>
            <a:r>
              <a:rPr kumimoji="1" lang="ja-JP" altLang="en-US" dirty="0"/>
              <a:t>教科書</a:t>
            </a:r>
          </a:p>
        </p:txBody>
      </p:sp>
      <p:sp>
        <p:nvSpPr>
          <p:cNvPr id="3" name="コンテンツ プレースホルダー 2"/>
          <p:cNvSpPr>
            <a:spLocks noGrp="1"/>
          </p:cNvSpPr>
          <p:nvPr>
            <p:ph idx="1"/>
          </p:nvPr>
        </p:nvSpPr>
        <p:spPr>
          <a:xfrm>
            <a:off x="4762501" y="2039921"/>
            <a:ext cx="6871780" cy="4114800"/>
          </a:xfrm>
        </p:spPr>
        <p:txBody>
          <a:bodyPr>
            <a:normAutofit/>
          </a:bodyPr>
          <a:lstStyle/>
          <a:p>
            <a:r>
              <a:rPr lang="en-US" altLang="ja-JP" sz="2000" dirty="0"/>
              <a:t>CG-Arts</a:t>
            </a:r>
            <a:r>
              <a:rPr lang="ja-JP" altLang="en-US" sz="2000" dirty="0"/>
              <a:t>協会（画像情報教育進行委員会）</a:t>
            </a:r>
            <a:endParaRPr lang="en-US" altLang="ja-JP" sz="2000" dirty="0"/>
          </a:p>
          <a:p>
            <a:r>
              <a:rPr lang="ja-JP" altLang="en-US" sz="2000" dirty="0"/>
              <a:t>ディジタル画像処理</a:t>
            </a:r>
            <a:r>
              <a:rPr lang="en-US" altLang="ja-JP" sz="2000" dirty="0"/>
              <a:t>[</a:t>
            </a:r>
            <a:r>
              <a:rPr lang="ja-JP" altLang="en-US" sz="2000" dirty="0"/>
              <a:t>改訂新版</a:t>
            </a:r>
            <a:r>
              <a:rPr lang="en-US" altLang="ja-JP" sz="2000" dirty="0"/>
              <a:t>] </a:t>
            </a:r>
            <a:r>
              <a:rPr lang="ja-JP" altLang="en-US" sz="2000" dirty="0"/>
              <a:t>大型本</a:t>
            </a:r>
            <a:endParaRPr lang="en-US" altLang="ja-JP" sz="2000" dirty="0"/>
          </a:p>
          <a:p>
            <a:endParaRPr lang="en-US" altLang="ja-JP" sz="2000" dirty="0"/>
          </a:p>
          <a:p>
            <a:r>
              <a:rPr lang="ja-JP" altLang="en-US" sz="2000" dirty="0"/>
              <a:t>日本語で読める画像処理の教科書です</a:t>
            </a:r>
            <a:endParaRPr lang="en-US" altLang="ja-JP" sz="2000" dirty="0"/>
          </a:p>
          <a:p>
            <a:r>
              <a:rPr lang="ja-JP" altLang="en-US" sz="2000" dirty="0"/>
              <a:t>画像や例が多く入門者には最適だと思います</a:t>
            </a:r>
            <a:endParaRPr lang="en-US" altLang="ja-JP" sz="2000" dirty="0"/>
          </a:p>
          <a:p>
            <a:endParaRPr lang="en-US" altLang="ja-JP" sz="2000" dirty="0"/>
          </a:p>
          <a:p>
            <a:r>
              <a:rPr lang="ja-JP" altLang="en-US" sz="2000" dirty="0"/>
              <a:t>網羅性が非常に高い反面，初学者にとっては説明が少ない部分もある</a:t>
            </a:r>
            <a:r>
              <a:rPr lang="en-US" altLang="ja-JP" sz="2000" dirty="0"/>
              <a:t>  </a:t>
            </a:r>
            <a:r>
              <a:rPr lang="en-US" altLang="ja-JP" sz="2000" dirty="0">
                <a:sym typeface="Wingdings" panose="05000000000000000000" pitchFamily="2" charset="2"/>
              </a:rPr>
              <a:t> </a:t>
            </a:r>
            <a:r>
              <a:rPr lang="ja-JP" altLang="en-US" sz="2000" dirty="0">
                <a:sym typeface="Wingdings" panose="05000000000000000000" pitchFamily="2" charset="2"/>
              </a:rPr>
              <a:t>講義中に丁寧に解説します</a:t>
            </a:r>
            <a:endParaRPr lang="en-US" altLang="ja-JP" sz="2000" dirty="0">
              <a:sym typeface="Wingdings" panose="05000000000000000000" pitchFamily="2" charset="2"/>
            </a:endParaRPr>
          </a:p>
          <a:p>
            <a:endParaRPr lang="en-US" altLang="ja-JP" sz="2000" dirty="0">
              <a:sym typeface="Wingdings" panose="05000000000000000000" pitchFamily="2" charset="2"/>
            </a:endParaRPr>
          </a:p>
          <a:p>
            <a:pPr marL="0" indent="0">
              <a:buNone/>
            </a:pPr>
            <a:r>
              <a:rPr lang="en-US" altLang="ja-JP" sz="2000" dirty="0">
                <a:solidFill>
                  <a:srgbClr val="FF0000"/>
                </a:solidFill>
                <a:sym typeface="Wingdings" panose="05000000000000000000" pitchFamily="2" charset="2"/>
              </a:rPr>
              <a:t>※</a:t>
            </a:r>
            <a:r>
              <a:rPr lang="ja-JP" altLang="en-US" sz="2000" dirty="0">
                <a:solidFill>
                  <a:srgbClr val="FF0000"/>
                </a:solidFill>
                <a:sym typeface="Wingdings" panose="05000000000000000000" pitchFamily="2" charset="2"/>
              </a:rPr>
              <a:t>基本的に、スライド資料を中心に講義を進めます</a:t>
            </a:r>
            <a:endParaRPr lang="en-US" altLang="ja-JP" sz="2000" dirty="0">
              <a:solidFill>
                <a:srgbClr val="FF0000"/>
              </a:solidFill>
            </a:endParaRPr>
          </a:p>
        </p:txBody>
      </p:sp>
      <p:pic>
        <p:nvPicPr>
          <p:cNvPr id="4" name="Picture 2" descr="https://images-na.ssl-images-amazon.com/images/I/518ivcD2crL._SX348_BO1,204,203,2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621" y="720431"/>
            <a:ext cx="3984225" cy="5680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433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01295" y="365126"/>
            <a:ext cx="10984305" cy="733270"/>
          </a:xfrm>
        </p:spPr>
        <p:txBody>
          <a:bodyPr/>
          <a:lstStyle/>
          <a:p>
            <a:r>
              <a:rPr kumimoji="1" lang="ja-JP" altLang="en-US" dirty="0"/>
              <a:t>ある手法を</a:t>
            </a:r>
            <a:r>
              <a:rPr kumimoji="1" lang="en-US" altLang="ja-JP" dirty="0"/>
              <a:t>『</a:t>
            </a:r>
            <a:r>
              <a:rPr kumimoji="1" lang="ja-JP" altLang="en-US" dirty="0"/>
              <a:t>理解する</a:t>
            </a:r>
            <a:r>
              <a:rPr kumimoji="1" lang="en-US" altLang="ja-JP" dirty="0"/>
              <a:t>』</a:t>
            </a:r>
            <a:r>
              <a:rPr kumimoji="1" lang="ja-JP" altLang="en-US" dirty="0"/>
              <a:t>とは？</a:t>
            </a:r>
          </a:p>
        </p:txBody>
      </p:sp>
      <p:sp>
        <p:nvSpPr>
          <p:cNvPr id="3" name="コンテンツ プレースホルダー 2"/>
          <p:cNvSpPr>
            <a:spLocks noGrp="1"/>
          </p:cNvSpPr>
          <p:nvPr>
            <p:ph idx="1"/>
          </p:nvPr>
        </p:nvSpPr>
        <p:spPr>
          <a:xfrm>
            <a:off x="801295" y="1343721"/>
            <a:ext cx="10984305" cy="3983021"/>
          </a:xfrm>
        </p:spPr>
        <p:txBody>
          <a:bodyPr>
            <a:normAutofit/>
          </a:bodyPr>
          <a:lstStyle/>
          <a:p>
            <a:r>
              <a:rPr kumimoji="1" lang="ja-JP" altLang="en-US" dirty="0"/>
              <a:t>教科書をおぼえた </a:t>
            </a:r>
            <a:r>
              <a:rPr kumimoji="1" lang="en-US" altLang="ja-JP" dirty="0"/>
              <a:t>		</a:t>
            </a:r>
            <a:r>
              <a:rPr kumimoji="1" lang="ja-JP" altLang="en-US" dirty="0"/>
              <a:t>　</a:t>
            </a:r>
            <a:r>
              <a:rPr kumimoji="1" lang="en-US" altLang="ja-JP" dirty="0"/>
              <a:t>:</a:t>
            </a:r>
            <a:r>
              <a:rPr kumimoji="1" lang="en-US" altLang="ja-JP" dirty="0">
                <a:sym typeface="Wingdings" panose="05000000000000000000" pitchFamily="2" charset="2"/>
              </a:rPr>
              <a:t> ×</a:t>
            </a:r>
          </a:p>
          <a:p>
            <a:r>
              <a:rPr lang="ja-JP" altLang="en-US" dirty="0">
                <a:sym typeface="Wingdings" panose="05000000000000000000" pitchFamily="2" charset="2"/>
              </a:rPr>
              <a:t>人にその手法を説明できる 　</a:t>
            </a:r>
            <a:r>
              <a:rPr lang="en-US" altLang="ja-JP" dirty="0">
                <a:sym typeface="Wingdings" panose="05000000000000000000" pitchFamily="2" charset="2"/>
              </a:rPr>
              <a:t>: </a:t>
            </a:r>
            <a:r>
              <a:rPr lang="ja-JP" altLang="en-US" dirty="0">
                <a:sym typeface="Wingdings" panose="05000000000000000000" pitchFamily="2" charset="2"/>
              </a:rPr>
              <a:t>△</a:t>
            </a:r>
            <a:endParaRPr lang="en-US" altLang="ja-JP" dirty="0">
              <a:sym typeface="Wingdings" panose="05000000000000000000" pitchFamily="2" charset="2"/>
            </a:endParaRPr>
          </a:p>
          <a:p>
            <a:r>
              <a:rPr kumimoji="1" lang="ja-JP" altLang="en-US" dirty="0">
                <a:sym typeface="Wingdings" panose="05000000000000000000" pitchFamily="2" charset="2"/>
              </a:rPr>
              <a:t>例を挙げて人に説明できる </a:t>
            </a:r>
            <a:r>
              <a:rPr lang="ja-JP" altLang="en-US" dirty="0">
                <a:sym typeface="Wingdings" panose="05000000000000000000" pitchFamily="2" charset="2"/>
              </a:rPr>
              <a:t>　</a:t>
            </a:r>
            <a:r>
              <a:rPr kumimoji="1" lang="en-US" altLang="ja-JP" dirty="0">
                <a:sym typeface="Wingdings" panose="05000000000000000000" pitchFamily="2" charset="2"/>
              </a:rPr>
              <a:t>: </a:t>
            </a:r>
            <a:r>
              <a:rPr kumimoji="1" lang="ja-JP" altLang="en-US" dirty="0">
                <a:sym typeface="Wingdings" panose="05000000000000000000" pitchFamily="2" charset="2"/>
              </a:rPr>
              <a:t>○</a:t>
            </a:r>
            <a:endParaRPr kumimoji="1" lang="en-US" altLang="ja-JP" dirty="0">
              <a:sym typeface="Wingdings" panose="05000000000000000000" pitchFamily="2" charset="2"/>
            </a:endParaRPr>
          </a:p>
          <a:p>
            <a:r>
              <a:rPr lang="ja-JP" altLang="en-US" dirty="0"/>
              <a:t>プログラムとして記述できる</a:t>
            </a:r>
            <a:r>
              <a:rPr kumimoji="1" lang="ja-JP" altLang="en-US" dirty="0"/>
              <a:t> </a:t>
            </a:r>
            <a:r>
              <a:rPr kumimoji="1" lang="en-US" altLang="ja-JP" dirty="0">
                <a:sym typeface="Wingdings" panose="05000000000000000000" pitchFamily="2" charset="2"/>
              </a:rPr>
              <a:t>: </a:t>
            </a:r>
            <a:r>
              <a:rPr kumimoji="1" lang="ja-JP" altLang="en-US" dirty="0">
                <a:sym typeface="Wingdings" panose="05000000000000000000" pitchFamily="2" charset="2"/>
              </a:rPr>
              <a:t>◎</a:t>
            </a:r>
            <a:endParaRPr kumimoji="1" lang="en-US" altLang="ja-JP" dirty="0">
              <a:sym typeface="Wingdings" panose="05000000000000000000" pitchFamily="2" charset="2"/>
            </a:endParaRPr>
          </a:p>
          <a:p>
            <a:endParaRPr lang="en-US" altLang="ja-JP" dirty="0">
              <a:sym typeface="Wingdings" panose="05000000000000000000" pitchFamily="2" charset="2"/>
            </a:endParaRPr>
          </a:p>
          <a:p>
            <a:pPr marL="0" indent="0">
              <a:buNone/>
            </a:pPr>
            <a:r>
              <a:rPr kumimoji="1" lang="en-US" altLang="ja-JP" b="1" dirty="0">
                <a:sym typeface="Wingdings" panose="05000000000000000000" pitchFamily="2" charset="2"/>
              </a:rPr>
              <a:t>  </a:t>
            </a:r>
            <a:r>
              <a:rPr kumimoji="1" lang="ja-JP" altLang="en-US" b="1" dirty="0">
                <a:sym typeface="Wingdings" panose="05000000000000000000" pitchFamily="2" charset="2"/>
              </a:rPr>
              <a:t>コードを書こう！</a:t>
            </a:r>
            <a:endParaRPr kumimoji="1" lang="ja-JP" altLang="en-US" b="1" dirty="0"/>
          </a:p>
        </p:txBody>
      </p:sp>
      <p:sp>
        <p:nvSpPr>
          <p:cNvPr id="5" name="正方形/長方形 4"/>
          <p:cNvSpPr/>
          <p:nvPr/>
        </p:nvSpPr>
        <p:spPr>
          <a:xfrm>
            <a:off x="5956866" y="6027003"/>
            <a:ext cx="6135013" cy="830997"/>
          </a:xfrm>
          <a:prstGeom prst="rect">
            <a:avLst/>
          </a:prstGeom>
        </p:spPr>
        <p:txBody>
          <a:bodyPr wrap="none">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井尻の偏見に基づきます．異論は認めます．</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きちんと理解できていない手法も離散化された数式さえあれば</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コードに落とせることも結構あります</a:t>
            </a:r>
            <a:r>
              <a:rPr lang="ja-JP" altLang="en-US" sz="1600" dirty="0" err="1">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994303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1" y="365126"/>
            <a:ext cx="11708780" cy="733270"/>
          </a:xfrm>
        </p:spPr>
        <p:txBody>
          <a:bodyPr/>
          <a:lstStyle/>
          <a:p>
            <a:r>
              <a:rPr lang="ja-JP" altLang="en-US" dirty="0"/>
              <a:t>ソースコードについて</a:t>
            </a:r>
            <a:endParaRPr kumimoji="1" lang="ja-JP" altLang="en-US" dirty="0"/>
          </a:p>
        </p:txBody>
      </p:sp>
      <p:sp>
        <p:nvSpPr>
          <p:cNvPr id="3" name="コンテンツ プレースホルダー 2"/>
          <p:cNvSpPr>
            <a:spLocks noGrp="1"/>
          </p:cNvSpPr>
          <p:nvPr>
            <p:ph idx="1"/>
          </p:nvPr>
        </p:nvSpPr>
        <p:spPr>
          <a:xfrm>
            <a:off x="656153" y="1343722"/>
            <a:ext cx="11957878" cy="5514278"/>
          </a:xfrm>
        </p:spPr>
        <p:txBody>
          <a:bodyPr>
            <a:normAutofit/>
          </a:bodyPr>
          <a:lstStyle/>
          <a:p>
            <a:pPr>
              <a:lnSpc>
                <a:spcPct val="100000"/>
              </a:lnSpc>
              <a:spcBef>
                <a:spcPts val="600"/>
              </a:spcBef>
              <a:spcAft>
                <a:spcPts val="600"/>
              </a:spcAft>
            </a:pPr>
            <a:r>
              <a:rPr lang="ja-JP" altLang="en-US" sz="2400" dirty="0"/>
              <a:t>本講義紹介する手法はなるべくソースコードも合わせて提供します</a:t>
            </a:r>
            <a:endParaRPr kumimoji="1" lang="en-US" altLang="ja-JP" sz="2400" dirty="0"/>
          </a:p>
          <a:p>
            <a:pPr lvl="1">
              <a:lnSpc>
                <a:spcPct val="100000"/>
              </a:lnSpc>
              <a:spcBef>
                <a:spcPts val="600"/>
              </a:spcBef>
              <a:spcAft>
                <a:spcPts val="600"/>
              </a:spcAft>
            </a:pPr>
            <a:r>
              <a:rPr lang="en-US" altLang="ja-JP" sz="2000" dirty="0"/>
              <a:t>takashiijiri.com/classes</a:t>
            </a:r>
          </a:p>
          <a:p>
            <a:pPr lvl="1">
              <a:lnSpc>
                <a:spcPct val="100000"/>
              </a:lnSpc>
              <a:spcBef>
                <a:spcPts val="600"/>
              </a:spcBef>
              <a:spcAft>
                <a:spcPts val="600"/>
              </a:spcAft>
            </a:pPr>
            <a:r>
              <a:rPr lang="en-US" altLang="ja-JP" sz="2000" dirty="0"/>
              <a:t>github.com/</a:t>
            </a:r>
            <a:r>
              <a:rPr lang="en-US" altLang="ja-JP" sz="2000" dirty="0" err="1"/>
              <a:t>TakashiIjiri</a:t>
            </a:r>
            <a:r>
              <a:rPr lang="en-US" altLang="ja-JP" sz="2000" dirty="0"/>
              <a:t>/</a:t>
            </a:r>
            <a:r>
              <a:rPr lang="en-US" altLang="ja-JP" sz="2000" dirty="0" err="1"/>
              <a:t>PythonOpenCVPractice</a:t>
            </a:r>
            <a:endParaRPr lang="en-US" altLang="ja-JP" sz="1400" dirty="0"/>
          </a:p>
          <a:p>
            <a:pPr>
              <a:lnSpc>
                <a:spcPct val="100000"/>
              </a:lnSpc>
              <a:spcBef>
                <a:spcPts val="600"/>
              </a:spcBef>
              <a:spcAft>
                <a:spcPts val="600"/>
              </a:spcAft>
            </a:pPr>
            <a:r>
              <a:rPr kumimoji="1" lang="en-US" altLang="ja-JP" sz="2400" dirty="0"/>
              <a:t>Python &amp; </a:t>
            </a:r>
            <a:r>
              <a:rPr kumimoji="1" lang="en-US" altLang="ja-JP" sz="2400" dirty="0" err="1"/>
              <a:t>OpenCV</a:t>
            </a:r>
            <a:r>
              <a:rPr lang="ja-JP" altLang="en-US" sz="2400" dirty="0"/>
              <a:t> または </a:t>
            </a:r>
            <a:r>
              <a:rPr lang="en-US" altLang="ja-JP" sz="2400" dirty="0"/>
              <a:t>MFC &amp; C++ </a:t>
            </a:r>
            <a:r>
              <a:rPr kumimoji="1" lang="ja-JP" altLang="en-US" sz="2400" dirty="0"/>
              <a:t>環境で書いてあります</a:t>
            </a:r>
            <a:endParaRPr kumimoji="1" lang="en-US" altLang="ja-JP" dirty="0"/>
          </a:p>
          <a:p>
            <a:pPr>
              <a:lnSpc>
                <a:spcPct val="100000"/>
              </a:lnSpc>
              <a:spcBef>
                <a:spcPts val="600"/>
              </a:spcBef>
              <a:spcAft>
                <a:spcPts val="600"/>
              </a:spcAft>
            </a:pPr>
            <a:r>
              <a:rPr lang="ja-JP" altLang="en-US" sz="2400" dirty="0"/>
              <a:t>インストール方法・コーディングの基本に関する資料も用意します</a:t>
            </a:r>
            <a:endParaRPr lang="en-US" altLang="ja-JP" sz="2400" dirty="0"/>
          </a:p>
          <a:p>
            <a:pPr lvl="1">
              <a:lnSpc>
                <a:spcPct val="100000"/>
              </a:lnSpc>
              <a:spcBef>
                <a:spcPts val="600"/>
              </a:spcBef>
              <a:spcAft>
                <a:spcPts val="600"/>
              </a:spcAft>
            </a:pPr>
            <a:r>
              <a:rPr kumimoji="1" lang="ja-JP" altLang="en-US" sz="2000" dirty="0"/>
              <a:t>ただし詳細は講義中には触れません</a:t>
            </a:r>
            <a:endParaRPr kumimoji="1" lang="en-US" altLang="ja-JP" sz="2000" dirty="0"/>
          </a:p>
          <a:p>
            <a:pPr lvl="1">
              <a:lnSpc>
                <a:spcPct val="100000"/>
              </a:lnSpc>
              <a:spcBef>
                <a:spcPts val="600"/>
              </a:spcBef>
              <a:spcAft>
                <a:spcPts val="600"/>
              </a:spcAft>
            </a:pPr>
            <a:r>
              <a:rPr lang="ja-JP" altLang="en-US" sz="2000" dirty="0"/>
              <a:t>興味のある人だけ自由に勉強を進めてください</a:t>
            </a:r>
            <a:endParaRPr lang="en-US" altLang="ja-JP" sz="2000" dirty="0"/>
          </a:p>
          <a:p>
            <a:pPr lvl="1">
              <a:lnSpc>
                <a:spcPct val="100000"/>
              </a:lnSpc>
              <a:spcBef>
                <a:spcPts val="600"/>
              </a:spcBef>
              <a:spcAft>
                <a:spcPts val="600"/>
              </a:spcAft>
            </a:pPr>
            <a:r>
              <a:rPr lang="en-US" altLang="ja-JP" sz="2000" b="1" dirty="0">
                <a:solidFill>
                  <a:srgbClr val="FF0000"/>
                </a:solidFill>
              </a:rPr>
              <a:t>Python</a:t>
            </a:r>
            <a:r>
              <a:rPr lang="ja-JP" altLang="en-US" sz="2000" b="1" dirty="0">
                <a:solidFill>
                  <a:srgbClr val="FF0000"/>
                </a:solidFill>
              </a:rPr>
              <a:t>については学内環境ではインストールの必要がありません</a:t>
            </a:r>
            <a:endParaRPr kumimoji="1" lang="ja-JP" altLang="en-US" sz="2000" b="1" dirty="0">
              <a:solidFill>
                <a:srgbClr val="FF0000"/>
              </a:solidFill>
            </a:endParaRPr>
          </a:p>
        </p:txBody>
      </p:sp>
    </p:spTree>
    <p:extLst>
      <p:ext uri="{BB962C8B-B14F-4D97-AF65-F5344CB8AC3E}">
        <p14:creationId xmlns:p14="http://schemas.microsoft.com/office/powerpoint/2010/main" val="1871958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en-US" altLang="ja-JP" sz="3600" b="1" dirty="0"/>
              <a:t>Contents  (</a:t>
            </a:r>
            <a:r>
              <a:rPr lang="ja-JP" altLang="en-US" sz="3600" b="1" dirty="0"/>
              <a:t>旧</a:t>
            </a:r>
            <a:r>
              <a:rPr lang="en-US" altLang="ja-JP" sz="3600" b="1" dirty="0"/>
              <a:t>)</a:t>
            </a:r>
            <a:endParaRPr kumimoji="1" lang="ja-JP" altLang="en-US" sz="3600" b="1" dirty="0"/>
          </a:p>
        </p:txBody>
      </p:sp>
      <p:sp>
        <p:nvSpPr>
          <p:cNvPr id="3" name="コンテンツ プレースホルダー 2"/>
          <p:cNvSpPr>
            <a:spLocks noGrp="1"/>
          </p:cNvSpPr>
          <p:nvPr>
            <p:ph idx="1"/>
          </p:nvPr>
        </p:nvSpPr>
        <p:spPr>
          <a:xfrm>
            <a:off x="742950" y="848026"/>
            <a:ext cx="11329076" cy="6009974"/>
          </a:xfrm>
        </p:spPr>
        <p:txBody>
          <a:bodyPr>
            <a:normAutofit/>
          </a:bodyPr>
          <a:lstStyle/>
          <a:p>
            <a:pPr marL="0" indent="0">
              <a:lnSpc>
                <a:spcPct val="100000"/>
              </a:lnSpc>
              <a:spcBef>
                <a:spcPts val="600"/>
              </a:spcBef>
              <a:spcAft>
                <a:spcPts val="600"/>
              </a:spcAft>
              <a:buNone/>
            </a:pPr>
            <a:r>
              <a:rPr lang="en-US" altLang="ja-JP" sz="1800" dirty="0"/>
              <a:t>1.   </a:t>
            </a:r>
            <a:r>
              <a:rPr lang="ja-JP" altLang="en-US" sz="1800" dirty="0"/>
              <a:t>序論</a:t>
            </a:r>
            <a:r>
              <a:rPr lang="en-US" altLang="ja-JP" sz="1800" dirty="0"/>
              <a:t>	  		: </a:t>
            </a:r>
            <a:r>
              <a:rPr lang="ja-JP" altLang="en-US" sz="1800" dirty="0"/>
              <a:t>イントロダクション，テクスチャ合成 </a:t>
            </a:r>
            <a:endParaRPr lang="en-US" altLang="ja-JP" sz="1800" dirty="0"/>
          </a:p>
          <a:p>
            <a:pPr marL="0" indent="0">
              <a:lnSpc>
                <a:spcPct val="100000"/>
              </a:lnSpc>
              <a:spcBef>
                <a:spcPts val="600"/>
              </a:spcBef>
              <a:spcAft>
                <a:spcPts val="600"/>
              </a:spcAft>
              <a:buNone/>
            </a:pPr>
            <a:r>
              <a:rPr lang="en-US" altLang="ja-JP" sz="1800" dirty="0"/>
              <a:t>2.</a:t>
            </a:r>
            <a:r>
              <a:rPr lang="ja-JP" altLang="en-US" sz="1800" dirty="0"/>
              <a:t>　特徴検出</a:t>
            </a:r>
            <a:r>
              <a:rPr lang="en-US" altLang="ja-JP" sz="1800" dirty="0"/>
              <a:t>1 		: </a:t>
            </a:r>
            <a:r>
              <a:rPr lang="ja-JP" altLang="en-US" sz="1800" dirty="0"/>
              <a:t>テンプレートマッチング、コーナー・エッジ検出</a:t>
            </a:r>
            <a:r>
              <a:rPr lang="en-US" altLang="ja-JP" sz="1800" dirty="0"/>
              <a:t>	</a:t>
            </a:r>
          </a:p>
          <a:p>
            <a:pPr marL="0" indent="0">
              <a:lnSpc>
                <a:spcPct val="100000"/>
              </a:lnSpc>
              <a:spcBef>
                <a:spcPts val="600"/>
              </a:spcBef>
              <a:spcAft>
                <a:spcPts val="600"/>
              </a:spcAft>
              <a:buNone/>
            </a:pPr>
            <a:r>
              <a:rPr lang="en-US" altLang="ja-JP" sz="1800" dirty="0"/>
              <a:t>3.   </a:t>
            </a:r>
            <a:r>
              <a:rPr lang="ja-JP" altLang="en-US" sz="1800" dirty="0"/>
              <a:t>特徴検出</a:t>
            </a:r>
            <a:r>
              <a:rPr lang="en-US" altLang="ja-JP" sz="1800" dirty="0"/>
              <a:t>2 		: </a:t>
            </a:r>
            <a:r>
              <a:rPr lang="en-US" altLang="ja-JP" sz="1800" dirty="0" err="1"/>
              <a:t>DoG</a:t>
            </a:r>
            <a:r>
              <a:rPr lang="ja-JP" altLang="en-US" sz="1800" dirty="0"/>
              <a:t>特徴量，</a:t>
            </a:r>
            <a:r>
              <a:rPr lang="en-US" altLang="ja-JP" sz="1800" dirty="0"/>
              <a:t>SIFT</a:t>
            </a:r>
            <a:r>
              <a:rPr lang="ja-JP" altLang="en-US" sz="1800" dirty="0"/>
              <a:t>特徴量，ハフ変換</a:t>
            </a:r>
            <a:r>
              <a:rPr lang="en-US" altLang="ja-JP" sz="1800" dirty="0"/>
              <a:t>			</a:t>
            </a:r>
          </a:p>
          <a:p>
            <a:pPr marL="0" indent="0">
              <a:lnSpc>
                <a:spcPct val="100000"/>
              </a:lnSpc>
              <a:spcBef>
                <a:spcPts val="600"/>
              </a:spcBef>
              <a:spcAft>
                <a:spcPts val="600"/>
              </a:spcAft>
              <a:buNone/>
            </a:pPr>
            <a:r>
              <a:rPr lang="en-US" altLang="ja-JP" sz="1800" dirty="0"/>
              <a:t>4.</a:t>
            </a:r>
            <a:r>
              <a:rPr lang="ja-JP" altLang="en-US" sz="1800" dirty="0"/>
              <a:t>　領域分割</a:t>
            </a:r>
            <a:r>
              <a:rPr lang="en-US" altLang="ja-JP" sz="1800" dirty="0"/>
              <a:t>		: </a:t>
            </a:r>
            <a:r>
              <a:rPr lang="ja-JP" altLang="en-US" sz="1800" dirty="0"/>
              <a:t>領域分割とは，閾値法，領域拡張法，動的輪郭モデル</a:t>
            </a:r>
            <a:r>
              <a:rPr lang="en-US" altLang="ja-JP" sz="1800" dirty="0"/>
              <a:t>		</a:t>
            </a:r>
            <a:endParaRPr kumimoji="1" lang="en-US" altLang="ja-JP" sz="1800" dirty="0"/>
          </a:p>
          <a:p>
            <a:pPr marL="0" indent="0">
              <a:lnSpc>
                <a:spcPct val="100000"/>
              </a:lnSpc>
              <a:spcBef>
                <a:spcPts val="600"/>
              </a:spcBef>
              <a:spcAft>
                <a:spcPts val="600"/>
              </a:spcAft>
              <a:buNone/>
            </a:pPr>
            <a:r>
              <a:rPr lang="en-US" altLang="ja-JP" sz="1800" dirty="0"/>
              <a:t>5.</a:t>
            </a:r>
            <a:r>
              <a:rPr lang="ja-JP" altLang="en-US" sz="1800" dirty="0"/>
              <a:t>　領域分割</a:t>
            </a:r>
            <a:r>
              <a:rPr lang="en-US" altLang="ja-JP" sz="1800" dirty="0"/>
              <a:t>		:</a:t>
            </a:r>
            <a:r>
              <a:rPr lang="ja-JP" altLang="en-US" sz="1800" dirty="0"/>
              <a:t> グラフカット，モーフォロジー処理，</a:t>
            </a:r>
            <a:r>
              <a:rPr lang="en-US" altLang="ja-JP" sz="1800" dirty="0"/>
              <a:t>Marching cubes</a:t>
            </a:r>
            <a:r>
              <a:rPr lang="ja-JP" altLang="en-US" sz="1800" dirty="0"/>
              <a:t> </a:t>
            </a:r>
            <a:r>
              <a:rPr lang="en-US" altLang="ja-JP" sz="1800" b="1" dirty="0">
                <a:solidFill>
                  <a:srgbClr val="FF0000"/>
                </a:solidFill>
              </a:rPr>
              <a:t>※</a:t>
            </a:r>
            <a:r>
              <a:rPr lang="ja-JP" altLang="en-US" sz="1800" b="1" dirty="0">
                <a:solidFill>
                  <a:srgbClr val="FF0000"/>
                </a:solidFill>
              </a:rPr>
              <a:t>変更可能性あり</a:t>
            </a:r>
            <a:r>
              <a:rPr lang="en-US" altLang="ja-JP" sz="1800" dirty="0"/>
              <a:t>	</a:t>
            </a:r>
          </a:p>
          <a:p>
            <a:pPr marL="0" indent="0">
              <a:lnSpc>
                <a:spcPct val="100000"/>
              </a:lnSpc>
              <a:spcBef>
                <a:spcPts val="600"/>
              </a:spcBef>
              <a:spcAft>
                <a:spcPts val="600"/>
              </a:spcAft>
              <a:buNone/>
            </a:pPr>
            <a:r>
              <a:rPr lang="en-US" altLang="ja-JP" sz="1800" dirty="0"/>
              <a:t>6.</a:t>
            </a:r>
            <a:r>
              <a:rPr kumimoji="1" lang="ja-JP" altLang="en-US" sz="1800" dirty="0"/>
              <a:t>　</a:t>
            </a:r>
            <a:r>
              <a:rPr lang="ja-JP" altLang="en-US" sz="1800" dirty="0"/>
              <a:t>パターン認識基礎</a:t>
            </a:r>
            <a:r>
              <a:rPr lang="en-US" altLang="ja-JP" sz="1800" dirty="0"/>
              <a:t>1	: </a:t>
            </a:r>
            <a:r>
              <a:rPr lang="ja-JP" altLang="en-US" sz="1800" dirty="0"/>
              <a:t>パターン認識概論，サポートベクタマシン</a:t>
            </a:r>
            <a:r>
              <a:rPr kumimoji="1" lang="en-US" altLang="ja-JP" sz="1800" dirty="0"/>
              <a:t>	</a:t>
            </a:r>
          </a:p>
          <a:p>
            <a:pPr marL="0" indent="0">
              <a:lnSpc>
                <a:spcPct val="100000"/>
              </a:lnSpc>
              <a:spcBef>
                <a:spcPts val="600"/>
              </a:spcBef>
              <a:spcAft>
                <a:spcPts val="600"/>
              </a:spcAft>
              <a:buNone/>
            </a:pPr>
            <a:r>
              <a:rPr lang="en-US" altLang="ja-JP" sz="1800" dirty="0"/>
              <a:t>7.</a:t>
            </a:r>
            <a:r>
              <a:rPr lang="ja-JP" altLang="en-US" sz="1800" dirty="0"/>
              <a:t>　パターン認識基礎</a:t>
            </a:r>
            <a:r>
              <a:rPr lang="en-US" altLang="ja-JP" sz="1800" dirty="0"/>
              <a:t>2	: </a:t>
            </a:r>
            <a:r>
              <a:rPr lang="ja-JP" altLang="en-US" sz="1800" dirty="0"/>
              <a:t>ニューラルネットワーク、深層学習</a:t>
            </a:r>
            <a:endParaRPr lang="en-US" altLang="ja-JP" sz="1800" dirty="0"/>
          </a:p>
          <a:p>
            <a:pPr marL="0" indent="0">
              <a:lnSpc>
                <a:spcPct val="100000"/>
              </a:lnSpc>
              <a:spcBef>
                <a:spcPts val="600"/>
              </a:spcBef>
              <a:spcAft>
                <a:spcPts val="600"/>
              </a:spcAft>
              <a:buNone/>
            </a:pPr>
            <a:r>
              <a:rPr lang="en-US" altLang="ja-JP" sz="1800" dirty="0"/>
              <a:t>8.</a:t>
            </a:r>
            <a:r>
              <a:rPr lang="ja-JP" altLang="en-US" sz="1800" dirty="0"/>
              <a:t>　パターン認識基礎</a:t>
            </a:r>
            <a:r>
              <a:rPr lang="en-US" altLang="ja-JP" sz="1800" dirty="0"/>
              <a:t>3: </a:t>
            </a:r>
            <a:r>
              <a:rPr lang="ja-JP" altLang="en-US" sz="1800" dirty="0"/>
              <a:t>主成分分析</a:t>
            </a:r>
            <a:r>
              <a:rPr lang="en-US" altLang="ja-JP" sz="1800" dirty="0"/>
              <a:t>, </a:t>
            </a:r>
            <a:r>
              <a:rPr lang="ja-JP" altLang="en-US" sz="1800" dirty="0"/>
              <a:t>オートエンコーダ</a:t>
            </a:r>
            <a:r>
              <a:rPr lang="en-US" altLang="ja-JP" sz="1800" dirty="0"/>
              <a:t>			</a:t>
            </a:r>
          </a:p>
          <a:p>
            <a:pPr marL="0" indent="0">
              <a:lnSpc>
                <a:spcPct val="100000"/>
              </a:lnSpc>
              <a:spcBef>
                <a:spcPts val="600"/>
              </a:spcBef>
              <a:spcAft>
                <a:spcPts val="600"/>
              </a:spcAft>
              <a:buNone/>
            </a:pPr>
            <a:r>
              <a:rPr lang="en-US" altLang="ja-JP" sz="1800" b="1" dirty="0">
                <a:solidFill>
                  <a:srgbClr val="FF0000"/>
                </a:solidFill>
              </a:rPr>
              <a:t>9.</a:t>
            </a:r>
            <a:r>
              <a:rPr lang="ja-JP" altLang="en-US" sz="1800" b="1" dirty="0">
                <a:solidFill>
                  <a:srgbClr val="FF0000"/>
                </a:solidFill>
              </a:rPr>
              <a:t>　筆記試験（</a:t>
            </a:r>
            <a:r>
              <a:rPr lang="en-US" altLang="ja-JP" sz="1800" b="1" dirty="0">
                <a:solidFill>
                  <a:srgbClr val="FF0000"/>
                </a:solidFill>
              </a:rPr>
              <a:t>50</a:t>
            </a:r>
            <a:r>
              <a:rPr lang="ja-JP" altLang="en-US" sz="1800" b="1" dirty="0">
                <a:solidFill>
                  <a:srgbClr val="FF0000"/>
                </a:solidFill>
              </a:rPr>
              <a:t>点満点</a:t>
            </a:r>
            <a:r>
              <a:rPr lang="en-US" altLang="ja-JP" sz="1800" b="1" dirty="0">
                <a:solidFill>
                  <a:srgbClr val="FF0000"/>
                </a:solidFill>
              </a:rPr>
              <a:t>)</a:t>
            </a:r>
            <a:r>
              <a:rPr lang="en-US" altLang="ja-JP" sz="1800" dirty="0"/>
              <a:t> </a:t>
            </a:r>
            <a:r>
              <a:rPr lang="en-US" altLang="ja-JP" sz="1800" b="1" dirty="0"/>
              <a:t>	</a:t>
            </a:r>
          </a:p>
          <a:p>
            <a:pPr marL="0" indent="0">
              <a:lnSpc>
                <a:spcPct val="100000"/>
              </a:lnSpc>
              <a:spcBef>
                <a:spcPts val="600"/>
              </a:spcBef>
              <a:spcAft>
                <a:spcPts val="600"/>
              </a:spcAft>
              <a:buNone/>
            </a:pPr>
            <a:r>
              <a:rPr lang="en-US" altLang="ja-JP" sz="1800" dirty="0"/>
              <a:t>10.</a:t>
            </a:r>
            <a:r>
              <a:rPr lang="ja-JP" altLang="en-US" sz="1800" dirty="0"/>
              <a:t>　プログラミング演習  </a:t>
            </a:r>
            <a:r>
              <a:rPr lang="en-US" altLang="ja-JP" sz="1800" dirty="0"/>
              <a:t>1 </a:t>
            </a:r>
          </a:p>
          <a:p>
            <a:pPr marL="0" indent="0">
              <a:lnSpc>
                <a:spcPct val="100000"/>
              </a:lnSpc>
              <a:spcBef>
                <a:spcPts val="600"/>
              </a:spcBef>
              <a:spcAft>
                <a:spcPts val="600"/>
              </a:spcAft>
              <a:buNone/>
            </a:pPr>
            <a:r>
              <a:rPr lang="en-US" altLang="ja-JP" sz="1800" dirty="0"/>
              <a:t>11.</a:t>
            </a:r>
            <a:r>
              <a:rPr lang="ja-JP" altLang="en-US" sz="1800" dirty="0"/>
              <a:t>　プログラミング演習</a:t>
            </a:r>
            <a:r>
              <a:rPr lang="en-US" altLang="ja-JP" sz="1800" dirty="0"/>
              <a:t>  2	</a:t>
            </a:r>
          </a:p>
          <a:p>
            <a:pPr marL="0" indent="0">
              <a:lnSpc>
                <a:spcPct val="100000"/>
              </a:lnSpc>
              <a:spcBef>
                <a:spcPts val="600"/>
              </a:spcBef>
              <a:spcAft>
                <a:spcPts val="600"/>
              </a:spcAft>
              <a:buNone/>
            </a:pPr>
            <a:r>
              <a:rPr lang="en-US" altLang="ja-JP" sz="1800" dirty="0"/>
              <a:t>12.   </a:t>
            </a:r>
            <a:r>
              <a:rPr lang="ja-JP" altLang="en-US" sz="1800" dirty="0"/>
              <a:t>プログラミング演習  </a:t>
            </a:r>
            <a:r>
              <a:rPr lang="en-US" altLang="ja-JP" sz="1800" dirty="0"/>
              <a:t>3	</a:t>
            </a:r>
          </a:p>
          <a:p>
            <a:pPr marL="0" indent="0">
              <a:lnSpc>
                <a:spcPct val="100000"/>
              </a:lnSpc>
              <a:spcBef>
                <a:spcPts val="600"/>
              </a:spcBef>
              <a:spcAft>
                <a:spcPts val="600"/>
              </a:spcAft>
              <a:buNone/>
            </a:pPr>
            <a:r>
              <a:rPr lang="en-US" altLang="ja-JP" sz="1800" dirty="0"/>
              <a:t>13.</a:t>
            </a:r>
            <a:r>
              <a:rPr lang="ja-JP" altLang="en-US" sz="1800" dirty="0"/>
              <a:t>　プログラミング演習  </a:t>
            </a:r>
            <a:r>
              <a:rPr lang="en-US" altLang="ja-JP" sz="1800" dirty="0"/>
              <a:t>4			</a:t>
            </a:r>
          </a:p>
          <a:p>
            <a:pPr marL="0" indent="0">
              <a:lnSpc>
                <a:spcPct val="100000"/>
              </a:lnSpc>
              <a:spcBef>
                <a:spcPts val="600"/>
              </a:spcBef>
              <a:spcAft>
                <a:spcPts val="600"/>
              </a:spcAft>
              <a:buNone/>
            </a:pPr>
            <a:r>
              <a:rPr lang="en-US" altLang="ja-JP" sz="1800" dirty="0"/>
              <a:t>14.</a:t>
            </a:r>
            <a:r>
              <a:rPr lang="ja-JP" altLang="en-US" sz="1800" dirty="0"/>
              <a:t>　プログラミング演習  </a:t>
            </a:r>
            <a:r>
              <a:rPr lang="en-US" altLang="ja-JP" sz="1800" dirty="0"/>
              <a:t>5</a:t>
            </a:r>
          </a:p>
        </p:txBody>
      </p:sp>
    </p:spTree>
    <p:extLst>
      <p:ext uri="{BB962C8B-B14F-4D97-AF65-F5344CB8AC3E}">
        <p14:creationId xmlns:p14="http://schemas.microsoft.com/office/powerpoint/2010/main" val="3062883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en-US" altLang="ja-JP" sz="3600" b="1" dirty="0"/>
              <a:t>Contents  (</a:t>
            </a:r>
            <a:r>
              <a:rPr lang="ja-JP" altLang="en-US" sz="3600" b="1" dirty="0"/>
              <a:t>新 </a:t>
            </a:r>
            <a:r>
              <a:rPr lang="en-US" altLang="ja-JP" sz="3600" b="1" dirty="0"/>
              <a:t>: </a:t>
            </a:r>
            <a:r>
              <a:rPr lang="ja-JP" altLang="en-US" sz="3600" b="1" dirty="0"/>
              <a:t>学年暦変更後</a:t>
            </a:r>
            <a:r>
              <a:rPr lang="en-US" altLang="ja-JP" sz="3600" b="1" dirty="0"/>
              <a:t>)</a:t>
            </a:r>
            <a:r>
              <a:rPr lang="ja-JP" altLang="en-US" sz="3600" b="1" dirty="0"/>
              <a:t> </a:t>
            </a:r>
            <a:endParaRPr kumimoji="1" lang="ja-JP" altLang="en-US" sz="3600" b="1" dirty="0"/>
          </a:p>
        </p:txBody>
      </p:sp>
      <p:sp>
        <p:nvSpPr>
          <p:cNvPr id="3" name="コンテンツ プレースホルダー 2"/>
          <p:cNvSpPr>
            <a:spLocks noGrp="1"/>
          </p:cNvSpPr>
          <p:nvPr>
            <p:ph idx="1"/>
          </p:nvPr>
        </p:nvSpPr>
        <p:spPr>
          <a:xfrm>
            <a:off x="742950" y="848026"/>
            <a:ext cx="11329076" cy="6009974"/>
          </a:xfrm>
        </p:spPr>
        <p:txBody>
          <a:bodyPr>
            <a:normAutofit/>
          </a:bodyPr>
          <a:lstStyle/>
          <a:p>
            <a:pPr marL="0" indent="0">
              <a:lnSpc>
                <a:spcPct val="100000"/>
              </a:lnSpc>
              <a:spcBef>
                <a:spcPts val="600"/>
              </a:spcBef>
              <a:spcAft>
                <a:spcPts val="600"/>
              </a:spcAft>
              <a:buNone/>
            </a:pPr>
            <a:r>
              <a:rPr lang="en-US" altLang="ja-JP" sz="1800" dirty="0"/>
              <a:t>00.   </a:t>
            </a:r>
            <a:r>
              <a:rPr lang="ja-JP" altLang="en-US" sz="1800" dirty="0"/>
              <a:t>序論</a:t>
            </a:r>
            <a:r>
              <a:rPr lang="en-US" altLang="ja-JP" sz="1800" dirty="0"/>
              <a:t>	  	: </a:t>
            </a:r>
            <a:r>
              <a:rPr lang="ja-JP" altLang="en-US" sz="1800" dirty="0"/>
              <a:t>イントロダクション</a:t>
            </a:r>
            <a:endParaRPr lang="en-US" altLang="ja-JP" sz="1800" dirty="0"/>
          </a:p>
          <a:p>
            <a:pPr marL="0" indent="0">
              <a:lnSpc>
                <a:spcPct val="100000"/>
              </a:lnSpc>
              <a:spcBef>
                <a:spcPts val="600"/>
              </a:spcBef>
              <a:spcAft>
                <a:spcPts val="600"/>
              </a:spcAft>
              <a:buNone/>
            </a:pPr>
            <a:r>
              <a:rPr lang="en-US" altLang="ja-JP" sz="1800" dirty="0"/>
              <a:t>01.</a:t>
            </a:r>
            <a:r>
              <a:rPr lang="ja-JP" altLang="en-US" sz="1800" dirty="0"/>
              <a:t>　特徴検出</a:t>
            </a:r>
            <a:r>
              <a:rPr lang="en-US" altLang="ja-JP" sz="1800" dirty="0"/>
              <a:t>1 		: </a:t>
            </a:r>
            <a:r>
              <a:rPr lang="ja-JP" altLang="en-US" sz="1800" dirty="0"/>
              <a:t>テンプレートマッチング、コーナー・エッジ検出</a:t>
            </a:r>
            <a:r>
              <a:rPr lang="en-US" altLang="ja-JP" sz="1800" dirty="0"/>
              <a:t>	</a:t>
            </a:r>
          </a:p>
          <a:p>
            <a:pPr marL="0" indent="0">
              <a:lnSpc>
                <a:spcPct val="100000"/>
              </a:lnSpc>
              <a:spcBef>
                <a:spcPts val="600"/>
              </a:spcBef>
              <a:spcAft>
                <a:spcPts val="600"/>
              </a:spcAft>
              <a:buNone/>
            </a:pPr>
            <a:r>
              <a:rPr lang="en-US" altLang="ja-JP" sz="1800" dirty="0"/>
              <a:t>02.   </a:t>
            </a:r>
            <a:r>
              <a:rPr lang="ja-JP" altLang="en-US" sz="1800" dirty="0"/>
              <a:t>特徴検出</a:t>
            </a:r>
            <a:r>
              <a:rPr lang="en-US" altLang="ja-JP" sz="1800" dirty="0"/>
              <a:t>2 		: </a:t>
            </a:r>
            <a:r>
              <a:rPr lang="en-US" altLang="ja-JP" sz="1800" dirty="0" err="1"/>
              <a:t>DoG</a:t>
            </a:r>
            <a:r>
              <a:rPr lang="ja-JP" altLang="en-US" sz="1800" dirty="0"/>
              <a:t>特徴量，</a:t>
            </a:r>
            <a:r>
              <a:rPr lang="en-US" altLang="ja-JP" sz="1800" dirty="0"/>
              <a:t>SIFT</a:t>
            </a:r>
            <a:r>
              <a:rPr lang="ja-JP" altLang="en-US" sz="1800" dirty="0"/>
              <a:t>特徴量，ハフ変換</a:t>
            </a:r>
            <a:r>
              <a:rPr lang="en-US" altLang="ja-JP" sz="1800" dirty="0"/>
              <a:t>			</a:t>
            </a:r>
          </a:p>
          <a:p>
            <a:pPr marL="0" indent="0">
              <a:lnSpc>
                <a:spcPct val="100000"/>
              </a:lnSpc>
              <a:spcBef>
                <a:spcPts val="600"/>
              </a:spcBef>
              <a:spcAft>
                <a:spcPts val="600"/>
              </a:spcAft>
              <a:buNone/>
            </a:pPr>
            <a:r>
              <a:rPr lang="en-US" altLang="ja-JP" sz="1800" dirty="0"/>
              <a:t>03.</a:t>
            </a:r>
            <a:r>
              <a:rPr lang="ja-JP" altLang="en-US" sz="1800" dirty="0"/>
              <a:t>　領域分割</a:t>
            </a:r>
            <a:r>
              <a:rPr lang="en-US" altLang="ja-JP" sz="1800" dirty="0"/>
              <a:t>		: </a:t>
            </a:r>
            <a:r>
              <a:rPr lang="ja-JP" altLang="en-US" sz="1800" dirty="0"/>
              <a:t>領域分割とは，閾値法，領域拡張法，グラフカット法</a:t>
            </a:r>
            <a:r>
              <a:rPr lang="en-US" altLang="ja-JP" sz="1800" dirty="0"/>
              <a:t>	</a:t>
            </a:r>
            <a:endParaRPr kumimoji="1" lang="en-US" altLang="ja-JP" sz="1800" dirty="0"/>
          </a:p>
          <a:p>
            <a:pPr marL="0" indent="0">
              <a:lnSpc>
                <a:spcPct val="100000"/>
              </a:lnSpc>
              <a:spcBef>
                <a:spcPts val="600"/>
              </a:spcBef>
              <a:spcAft>
                <a:spcPts val="600"/>
              </a:spcAft>
              <a:buNone/>
            </a:pPr>
            <a:r>
              <a:rPr lang="en-US" altLang="ja-JP" sz="1800" dirty="0"/>
              <a:t>04.</a:t>
            </a:r>
            <a:r>
              <a:rPr kumimoji="1" lang="ja-JP" altLang="en-US" sz="1800" dirty="0"/>
              <a:t>　</a:t>
            </a:r>
            <a:r>
              <a:rPr lang="ja-JP" altLang="en-US" sz="1800" dirty="0"/>
              <a:t>パターン認識基礎</a:t>
            </a:r>
            <a:r>
              <a:rPr lang="en-US" altLang="ja-JP" sz="1800" dirty="0"/>
              <a:t>1	: </a:t>
            </a:r>
            <a:r>
              <a:rPr lang="ja-JP" altLang="en-US" sz="1800" dirty="0"/>
              <a:t>パターン認識概論，サポートベクタマシン</a:t>
            </a:r>
            <a:r>
              <a:rPr kumimoji="1" lang="en-US" altLang="ja-JP" sz="1800" dirty="0"/>
              <a:t>	</a:t>
            </a:r>
          </a:p>
          <a:p>
            <a:pPr marL="0" indent="0">
              <a:lnSpc>
                <a:spcPct val="100000"/>
              </a:lnSpc>
              <a:spcBef>
                <a:spcPts val="600"/>
              </a:spcBef>
              <a:spcAft>
                <a:spcPts val="600"/>
              </a:spcAft>
              <a:buNone/>
            </a:pPr>
            <a:r>
              <a:rPr lang="en-US" altLang="ja-JP" sz="1800" dirty="0"/>
              <a:t>05.</a:t>
            </a:r>
            <a:r>
              <a:rPr lang="ja-JP" altLang="en-US" sz="1800" dirty="0"/>
              <a:t>　パターン認識基礎</a:t>
            </a:r>
            <a:r>
              <a:rPr lang="en-US" altLang="ja-JP" sz="1800" dirty="0"/>
              <a:t>2	: </a:t>
            </a:r>
            <a:r>
              <a:rPr lang="ja-JP" altLang="en-US" sz="1800" dirty="0"/>
              <a:t>ニューラルネットワーク、深層学習</a:t>
            </a:r>
            <a:endParaRPr lang="en-US" altLang="ja-JP" sz="1800" dirty="0"/>
          </a:p>
          <a:p>
            <a:pPr marL="0" indent="0">
              <a:lnSpc>
                <a:spcPct val="100000"/>
              </a:lnSpc>
              <a:spcBef>
                <a:spcPts val="600"/>
              </a:spcBef>
              <a:spcAft>
                <a:spcPts val="600"/>
              </a:spcAft>
              <a:buNone/>
            </a:pPr>
            <a:r>
              <a:rPr lang="en-US" altLang="ja-JP" sz="1800" dirty="0"/>
              <a:t>06.</a:t>
            </a:r>
            <a:r>
              <a:rPr lang="ja-JP" altLang="en-US" sz="1800" dirty="0"/>
              <a:t>　パターン認識基礎</a:t>
            </a:r>
            <a:r>
              <a:rPr lang="en-US" altLang="ja-JP" sz="1800" dirty="0"/>
              <a:t>3	: </a:t>
            </a:r>
            <a:r>
              <a:rPr lang="ja-JP" altLang="en-US" sz="1800" dirty="0"/>
              <a:t>主成分分析</a:t>
            </a:r>
            <a:r>
              <a:rPr lang="en-US" altLang="ja-JP" sz="1800" dirty="0"/>
              <a:t>, </a:t>
            </a:r>
            <a:r>
              <a:rPr lang="ja-JP" altLang="en-US" sz="1800" dirty="0"/>
              <a:t>オートエンコーダ</a:t>
            </a:r>
            <a:r>
              <a:rPr lang="en-US" altLang="ja-JP" sz="1800" dirty="0"/>
              <a:t>			</a:t>
            </a:r>
          </a:p>
          <a:p>
            <a:pPr marL="0" indent="0">
              <a:lnSpc>
                <a:spcPct val="100000"/>
              </a:lnSpc>
              <a:spcBef>
                <a:spcPts val="600"/>
              </a:spcBef>
              <a:spcAft>
                <a:spcPts val="600"/>
              </a:spcAft>
              <a:buNone/>
            </a:pPr>
            <a:r>
              <a:rPr lang="en-US" altLang="ja-JP" sz="1800" dirty="0">
                <a:solidFill>
                  <a:srgbClr val="0070C0"/>
                </a:solidFill>
              </a:rPr>
              <a:t>07.</a:t>
            </a:r>
            <a:r>
              <a:rPr lang="ja-JP" altLang="en-US" sz="1800" dirty="0">
                <a:solidFill>
                  <a:srgbClr val="0070C0"/>
                </a:solidFill>
              </a:rPr>
              <a:t>　プログラミング演習  </a:t>
            </a:r>
            <a:r>
              <a:rPr lang="en-US" altLang="ja-JP" sz="1800" dirty="0">
                <a:solidFill>
                  <a:srgbClr val="0070C0"/>
                </a:solidFill>
              </a:rPr>
              <a:t>1</a:t>
            </a:r>
            <a:r>
              <a:rPr lang="ja-JP" altLang="en-US" sz="1800" dirty="0">
                <a:solidFill>
                  <a:srgbClr val="0070C0"/>
                </a:solidFill>
              </a:rPr>
              <a:t> </a:t>
            </a:r>
            <a:r>
              <a:rPr lang="en-US" altLang="ja-JP" sz="1800" dirty="0">
                <a:solidFill>
                  <a:srgbClr val="0070C0"/>
                </a:solidFill>
              </a:rPr>
              <a:t>: zoom</a:t>
            </a:r>
            <a:r>
              <a:rPr lang="ja-JP" altLang="en-US" sz="1800" dirty="0">
                <a:solidFill>
                  <a:srgbClr val="0070C0"/>
                </a:solidFill>
              </a:rPr>
              <a:t>実施　</a:t>
            </a:r>
            <a:r>
              <a:rPr lang="en-US" altLang="ja-JP" sz="1800" dirty="0">
                <a:solidFill>
                  <a:srgbClr val="0070C0"/>
                </a:solidFill>
              </a:rPr>
              <a:t>※</a:t>
            </a:r>
            <a:r>
              <a:rPr lang="ja-JP" altLang="en-US" sz="1800" dirty="0">
                <a:solidFill>
                  <a:srgbClr val="0070C0"/>
                </a:solidFill>
              </a:rPr>
              <a:t> 講義時間中</a:t>
            </a:r>
            <a:r>
              <a:rPr lang="en-US" altLang="ja-JP" sz="1800" dirty="0">
                <a:solidFill>
                  <a:srgbClr val="0070C0"/>
                </a:solidFill>
              </a:rPr>
              <a:t>zoom</a:t>
            </a:r>
            <a:r>
              <a:rPr lang="ja-JP" altLang="en-US" sz="1800" dirty="0">
                <a:solidFill>
                  <a:srgbClr val="0070C0"/>
                </a:solidFill>
              </a:rPr>
              <a:t>を開設，</a:t>
            </a:r>
            <a:r>
              <a:rPr lang="en-US" altLang="ja-JP" sz="1800" dirty="0">
                <a:solidFill>
                  <a:srgbClr val="0070C0"/>
                </a:solidFill>
              </a:rPr>
              <a:t>TA</a:t>
            </a:r>
            <a:r>
              <a:rPr lang="ja-JP" altLang="en-US" sz="1800" dirty="0">
                <a:solidFill>
                  <a:srgbClr val="0070C0"/>
                </a:solidFill>
              </a:rPr>
              <a:t>に自由に質問可</a:t>
            </a:r>
            <a:endParaRPr lang="en-US" altLang="ja-JP" sz="1800" dirty="0">
              <a:solidFill>
                <a:srgbClr val="0070C0"/>
              </a:solidFill>
            </a:endParaRPr>
          </a:p>
          <a:p>
            <a:pPr marL="0" indent="0">
              <a:lnSpc>
                <a:spcPct val="100000"/>
              </a:lnSpc>
              <a:spcBef>
                <a:spcPts val="600"/>
              </a:spcBef>
              <a:spcAft>
                <a:spcPts val="600"/>
              </a:spcAft>
              <a:buNone/>
            </a:pPr>
            <a:r>
              <a:rPr lang="en-US" altLang="ja-JP" sz="1800" dirty="0">
                <a:solidFill>
                  <a:srgbClr val="0070C0"/>
                </a:solidFill>
              </a:rPr>
              <a:t>08.</a:t>
            </a:r>
            <a:r>
              <a:rPr lang="ja-JP" altLang="en-US" sz="1800" dirty="0">
                <a:solidFill>
                  <a:srgbClr val="0070C0"/>
                </a:solidFill>
              </a:rPr>
              <a:t>　プログラミング演習</a:t>
            </a:r>
            <a:r>
              <a:rPr lang="en-US" altLang="ja-JP" sz="1800" dirty="0">
                <a:solidFill>
                  <a:srgbClr val="0070C0"/>
                </a:solidFill>
              </a:rPr>
              <a:t>  2 : zoom</a:t>
            </a:r>
            <a:r>
              <a:rPr lang="ja-JP" altLang="en-US" sz="1800" dirty="0">
                <a:solidFill>
                  <a:srgbClr val="0070C0"/>
                </a:solidFill>
              </a:rPr>
              <a:t>実施   </a:t>
            </a:r>
            <a:r>
              <a:rPr lang="en-US" altLang="ja-JP" sz="1800" dirty="0">
                <a:solidFill>
                  <a:srgbClr val="0070C0"/>
                </a:solidFill>
              </a:rPr>
              <a:t>※</a:t>
            </a:r>
            <a:r>
              <a:rPr lang="ja-JP" altLang="en-US" sz="1800" dirty="0">
                <a:solidFill>
                  <a:srgbClr val="0070C0"/>
                </a:solidFill>
              </a:rPr>
              <a:t> 提出済み課題について，井尻に説明する時間を設ける</a:t>
            </a:r>
            <a:endParaRPr lang="en-US" altLang="ja-JP" sz="1800" dirty="0">
              <a:solidFill>
                <a:srgbClr val="0070C0"/>
              </a:solidFill>
            </a:endParaRPr>
          </a:p>
          <a:p>
            <a:pPr marL="0" indent="0">
              <a:lnSpc>
                <a:spcPct val="100000"/>
              </a:lnSpc>
              <a:spcBef>
                <a:spcPts val="600"/>
              </a:spcBef>
              <a:spcAft>
                <a:spcPts val="600"/>
              </a:spcAft>
              <a:buNone/>
            </a:pPr>
            <a:r>
              <a:rPr lang="en-US" altLang="ja-JP" sz="1800" dirty="0">
                <a:solidFill>
                  <a:srgbClr val="0070C0"/>
                </a:solidFill>
              </a:rPr>
              <a:t>09.   </a:t>
            </a:r>
            <a:r>
              <a:rPr lang="ja-JP" altLang="en-US" sz="1800" dirty="0">
                <a:solidFill>
                  <a:srgbClr val="0070C0"/>
                </a:solidFill>
              </a:rPr>
              <a:t>プログラミング演習  </a:t>
            </a:r>
            <a:r>
              <a:rPr lang="en-US" altLang="ja-JP" sz="1800" dirty="0">
                <a:solidFill>
                  <a:srgbClr val="0070C0"/>
                </a:solidFill>
              </a:rPr>
              <a:t>3 : zoom</a:t>
            </a:r>
            <a:r>
              <a:rPr lang="ja-JP" altLang="en-US" sz="1800" dirty="0">
                <a:solidFill>
                  <a:srgbClr val="0070C0"/>
                </a:solidFill>
              </a:rPr>
              <a:t>実施 </a:t>
            </a:r>
            <a:r>
              <a:rPr lang="en-US" altLang="ja-JP" sz="1800" dirty="0">
                <a:solidFill>
                  <a:srgbClr val="0070C0"/>
                </a:solidFill>
              </a:rPr>
              <a:t>	</a:t>
            </a:r>
          </a:p>
          <a:p>
            <a:pPr marL="0" indent="0">
              <a:lnSpc>
                <a:spcPct val="100000"/>
              </a:lnSpc>
              <a:spcBef>
                <a:spcPts val="600"/>
              </a:spcBef>
              <a:spcAft>
                <a:spcPts val="600"/>
              </a:spcAft>
              <a:buNone/>
            </a:pPr>
            <a:r>
              <a:rPr lang="en-US" altLang="ja-JP" sz="1800" dirty="0">
                <a:solidFill>
                  <a:srgbClr val="0070C0"/>
                </a:solidFill>
              </a:rPr>
              <a:t>10.</a:t>
            </a:r>
            <a:r>
              <a:rPr lang="ja-JP" altLang="en-US" sz="1800" dirty="0">
                <a:solidFill>
                  <a:srgbClr val="0070C0"/>
                </a:solidFill>
              </a:rPr>
              <a:t>　プログラミング演習  </a:t>
            </a:r>
            <a:r>
              <a:rPr lang="en-US" altLang="ja-JP" sz="1800" dirty="0">
                <a:solidFill>
                  <a:srgbClr val="0070C0"/>
                </a:solidFill>
              </a:rPr>
              <a:t>4 : zoom</a:t>
            </a:r>
            <a:r>
              <a:rPr lang="ja-JP" altLang="en-US" sz="1800" dirty="0">
                <a:solidFill>
                  <a:srgbClr val="0070C0"/>
                </a:solidFill>
              </a:rPr>
              <a:t>実施</a:t>
            </a:r>
            <a:r>
              <a:rPr lang="en-US" altLang="ja-JP" sz="1800" dirty="0">
                <a:solidFill>
                  <a:srgbClr val="0070C0"/>
                </a:solidFill>
              </a:rPr>
              <a:t> 	</a:t>
            </a:r>
          </a:p>
          <a:p>
            <a:pPr marL="0" indent="0">
              <a:lnSpc>
                <a:spcPct val="100000"/>
              </a:lnSpc>
              <a:spcBef>
                <a:spcPts val="600"/>
              </a:spcBef>
              <a:spcAft>
                <a:spcPts val="600"/>
              </a:spcAft>
              <a:buNone/>
            </a:pPr>
            <a:r>
              <a:rPr lang="en-US" altLang="ja-JP" sz="1800" dirty="0">
                <a:solidFill>
                  <a:srgbClr val="0070C0"/>
                </a:solidFill>
              </a:rPr>
              <a:t>11.</a:t>
            </a:r>
            <a:r>
              <a:rPr lang="ja-JP" altLang="en-US" sz="1800" dirty="0">
                <a:solidFill>
                  <a:srgbClr val="0070C0"/>
                </a:solidFill>
              </a:rPr>
              <a:t>　プログラミング演習  </a:t>
            </a:r>
            <a:r>
              <a:rPr lang="en-US" altLang="ja-JP" sz="1800" dirty="0">
                <a:solidFill>
                  <a:srgbClr val="0070C0"/>
                </a:solidFill>
              </a:rPr>
              <a:t>5 : zoom</a:t>
            </a:r>
            <a:r>
              <a:rPr lang="ja-JP" altLang="en-US" sz="1800" dirty="0">
                <a:solidFill>
                  <a:srgbClr val="0070C0"/>
                </a:solidFill>
              </a:rPr>
              <a:t>実施 </a:t>
            </a:r>
            <a:endParaRPr lang="en-US" altLang="ja-JP" sz="1800" dirty="0">
              <a:solidFill>
                <a:srgbClr val="0070C0"/>
              </a:solidFill>
            </a:endParaRPr>
          </a:p>
          <a:p>
            <a:pPr marL="342900" indent="-342900">
              <a:lnSpc>
                <a:spcPct val="100000"/>
              </a:lnSpc>
              <a:spcBef>
                <a:spcPts val="600"/>
              </a:spcBef>
              <a:spcAft>
                <a:spcPts val="600"/>
              </a:spcAft>
              <a:buAutoNum type="arabicPeriod" startAt="12"/>
            </a:pPr>
            <a:r>
              <a:rPr lang="ja-JP" altLang="en-US" sz="1800" dirty="0">
                <a:solidFill>
                  <a:srgbClr val="FF0000"/>
                </a:solidFill>
              </a:rPr>
              <a:t>筆記試験 </a:t>
            </a:r>
            <a:r>
              <a:rPr lang="en-US" altLang="ja-JP" sz="1800" dirty="0">
                <a:solidFill>
                  <a:srgbClr val="FF0000"/>
                </a:solidFill>
              </a:rPr>
              <a:t>(</a:t>
            </a:r>
            <a:r>
              <a:rPr lang="en-US" altLang="ja-JP" sz="1800" dirty="0" err="1">
                <a:solidFill>
                  <a:srgbClr val="FF0000"/>
                </a:solidFill>
              </a:rPr>
              <a:t>Scomb</a:t>
            </a:r>
            <a:r>
              <a:rPr lang="ja-JP" altLang="en-US" sz="1800">
                <a:solidFill>
                  <a:srgbClr val="FF0000"/>
                </a:solidFill>
              </a:rPr>
              <a:t>実施予定</a:t>
            </a:r>
            <a:r>
              <a:rPr lang="en-US" altLang="ja-JP" sz="1800">
                <a:solidFill>
                  <a:srgbClr val="FF0000"/>
                </a:solidFill>
              </a:rPr>
              <a:t>)</a:t>
            </a:r>
            <a:endParaRPr lang="en-US" altLang="ja-JP" sz="1800" dirty="0">
              <a:solidFill>
                <a:srgbClr val="FF0000"/>
              </a:solidFill>
            </a:endParaRPr>
          </a:p>
          <a:p>
            <a:pPr marL="0" indent="0">
              <a:lnSpc>
                <a:spcPct val="100000"/>
              </a:lnSpc>
              <a:spcBef>
                <a:spcPts val="600"/>
              </a:spcBef>
              <a:spcAft>
                <a:spcPts val="600"/>
              </a:spcAft>
              <a:buNone/>
            </a:pPr>
            <a:r>
              <a:rPr lang="en-US" altLang="ja-JP" sz="1800" dirty="0">
                <a:solidFill>
                  <a:srgbClr val="FF0000"/>
                </a:solidFill>
              </a:rPr>
              <a:t>※ 1~6</a:t>
            </a:r>
            <a:r>
              <a:rPr lang="ja-JP" altLang="en-US" sz="1800" dirty="0">
                <a:solidFill>
                  <a:srgbClr val="FF0000"/>
                </a:solidFill>
              </a:rPr>
              <a:t>は動画事前学習 </a:t>
            </a:r>
            <a:r>
              <a:rPr lang="en-US" altLang="ja-JP" sz="1800" dirty="0">
                <a:solidFill>
                  <a:srgbClr val="FF0000"/>
                </a:solidFill>
              </a:rPr>
              <a:t>+ </a:t>
            </a:r>
            <a:r>
              <a:rPr lang="ja-JP" altLang="en-US" sz="1800" dirty="0">
                <a:solidFill>
                  <a:srgbClr val="FF0000"/>
                </a:solidFill>
              </a:rPr>
              <a:t>オンライン質問</a:t>
            </a:r>
            <a:r>
              <a:rPr lang="en-US" altLang="ja-JP" sz="1800" dirty="0">
                <a:solidFill>
                  <a:srgbClr val="FF0000"/>
                </a:solidFill>
              </a:rPr>
              <a:t>, 07~11</a:t>
            </a:r>
            <a:r>
              <a:rPr lang="ja-JP" altLang="en-US" sz="1800" dirty="0">
                <a:solidFill>
                  <a:srgbClr val="FF0000"/>
                </a:solidFill>
              </a:rPr>
              <a:t>はオンライン演習</a:t>
            </a:r>
            <a:endParaRPr lang="en-US" altLang="ja-JP" sz="1800" dirty="0">
              <a:solidFill>
                <a:srgbClr val="FF0000"/>
              </a:solidFill>
            </a:endParaRPr>
          </a:p>
        </p:txBody>
      </p:sp>
    </p:spTree>
    <p:extLst>
      <p:ext uri="{BB962C8B-B14F-4D97-AF65-F5344CB8AC3E}">
        <p14:creationId xmlns:p14="http://schemas.microsoft.com/office/powerpoint/2010/main" val="373955618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8168</TotalTime>
  <Words>1102</Words>
  <Application>Microsoft Office PowerPoint</Application>
  <PresentationFormat>ワイド画面</PresentationFormat>
  <Paragraphs>319</Paragraphs>
  <Slides>20</Slides>
  <Notes>5</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20</vt:i4>
      </vt:variant>
    </vt:vector>
  </HeadingPairs>
  <TitlesOfParts>
    <vt:vector size="27" baseType="lpstr">
      <vt:lpstr>ＭＳ Ｐゴシック</vt:lpstr>
      <vt:lpstr>メイリオ</vt:lpstr>
      <vt:lpstr>Arial</vt:lpstr>
      <vt:lpstr>Calibri</vt:lpstr>
      <vt:lpstr>Cambria Math</vt:lpstr>
      <vt:lpstr>Wingdings</vt:lpstr>
      <vt:lpstr>Office テーマ</vt:lpstr>
      <vt:lpstr>ディジタルメディア処理2</vt:lpstr>
      <vt:lpstr>井尻敬 – takashiijiri.com</vt:lpstr>
      <vt:lpstr>PowerPoint プレゼンテーション</vt:lpstr>
      <vt:lpstr>PowerPoint プレゼンテーション</vt:lpstr>
      <vt:lpstr>教科書</vt:lpstr>
      <vt:lpstr>ある手法を『理解する』とは？</vt:lpstr>
      <vt:lpstr>ソースコードについて</vt:lpstr>
      <vt:lpstr>Contents  (旧)</vt:lpstr>
      <vt:lpstr>Contents  (新 : 学年暦変更後) </vt:lpstr>
      <vt:lpstr>復習: デジタルメディア処理</vt:lpstr>
      <vt:lpstr>テクスチャ合成 と Seam curving  研究室配属後の論文輪講のイメージと発展課題紹介</vt:lpstr>
      <vt:lpstr>PowerPoint プレゼンテーション</vt:lpstr>
      <vt:lpstr>テクスチャ合成法</vt:lpstr>
      <vt:lpstr>PowerPoint プレゼンテーション</vt:lpstr>
      <vt:lpstr>実装例 – プログラミング課題として出題する予定</vt:lpstr>
      <vt:lpstr>PowerPoint プレゼンテーション</vt:lpstr>
      <vt:lpstr>PowerPoint プレゼンテーション</vt:lpstr>
      <vt:lpstr>PowerPoint プレゼンテーション</vt:lpstr>
      <vt:lpstr>アイディア</vt:lpstr>
      <vt:lpstr>実装例 – プログラミング課題として出題します</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 Ijiri</cp:lastModifiedBy>
  <cp:revision>220</cp:revision>
  <cp:lastPrinted>2017-04-10T08:17:05Z</cp:lastPrinted>
  <dcterms:created xsi:type="dcterms:W3CDTF">2017-01-19T02:23:36Z</dcterms:created>
  <dcterms:modified xsi:type="dcterms:W3CDTF">2020-05-14T10:31:34Z</dcterms:modified>
</cp:coreProperties>
</file>